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1" r:id="rId6"/>
    <p:sldMasterId id="214748367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0" roundtripDataSignature="AMtx7mits2TlUwhuSIFEPGP5M6v8yYDe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63EEED-3EEF-4AE0-94D1-F08199ADFB82}">
  <a:tblStyle styleId="{3063EEED-3EEF-4AE0-94D1-F08199ADFB8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6EF"/>
          </a:solidFill>
        </a:fill>
      </a:tcStyle>
    </a:wholeTbl>
    <a:band1H>
      <a:tcTxStyle/>
      <a:tcStyle>
        <a:fill>
          <a:solidFill>
            <a:srgbClr val="CAECDD"/>
          </a:solidFill>
        </a:fill>
      </a:tcStyle>
    </a:band1H>
    <a:band2H>
      <a:tcTxStyle/>
    </a:band2H>
    <a:band1V>
      <a:tcTxStyle/>
      <a:tcStyle>
        <a:fill>
          <a:solidFill>
            <a:srgbClr val="CAECDD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0" Type="http://customschemas.google.com/relationships/presentationmetadata" Target="meta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4" name="Google Shape;5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3" name="Google Shape;5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04" name="Google Shape;60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5" name="Google Shape;6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15" name="Google Shape;61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2" name="Google Shape;66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Google Shape;6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0" name="Google Shape;71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6" name="Google Shape;7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3" name="Google Shape;74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8" name="Google Shape;76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0" name="Google Shape;80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30" name="Google Shape;83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1" name="Google Shape;83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42" name="Google Shape;84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3" name="Google Shape;84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50" name="Google Shape;85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1" name="Google Shape;85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61" name="Google Shape;86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2" name="Google Shape;86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73" name="Google Shape;87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4" name="Google Shape;87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04" name="Google Shape;90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4" name="Google Shape;93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1" name="Google Shape;96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9" name="Google Shape;96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07" name="Google Shape;100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8" name="Google Shape;100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6" name="Google Shape;10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06" name="Google Shape;110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31" name="Google Shape;113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73" name="Google Shape;117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54" name="Google Shape;125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51" name="Google Shape;135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7" name="Google Shape;1437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8" name="Google Shape;143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0" name="Google Shape;1460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1" name="Google Shape;146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9" name="Google Shape;1469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0" name="Google Shape;147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8" name="Google Shape;147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9" name="Google Shape;147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6" name="Google Shape;148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7" name="Google Shape;148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5" name="Google Shape;1495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6" name="Google Shape;149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4" name="Google Shape;1504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5" name="Google Shape;150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3" name="Google Shape;151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4" name="Google Shape;151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523" name="Google Shape;1523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4" name="Google Shape;152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40" name="Google Shape;154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8" name="Google Shape;154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4" name="Google Shape;158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49" name="Google Shape;174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0" name="Google Shape;175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59" name="Google Shape;175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85" name="Google Shape;178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3" name="Google Shape;1823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835" name="Google Shape;1835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6" name="Google Shape;183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849" name="Google Shape;184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0" name="Google Shape;185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874" name="Google Shape;1874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5" name="Google Shape;187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0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0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7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7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7" name="Google Shape;97;p8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8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03" name="Google Shape;103;p10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0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0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0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09" name="Google Shape;109;p10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0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0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5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05"/>
          <p:cNvSpPr txBox="1"/>
          <p:nvPr>
            <p:ph idx="1" type="body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5" name="Google Shape;115;p105"/>
          <p:cNvSpPr txBox="1"/>
          <p:nvPr>
            <p:ph idx="2" type="body"/>
          </p:nvPr>
        </p:nvSpPr>
        <p:spPr>
          <a:xfrm>
            <a:off x="46482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16" name="Google Shape;116;p10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0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2" name="Google Shape;122;p10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3" name="Google Shape;123;p10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24" name="Google Shape;124;p10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25" name="Google Shape;125;p10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0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0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7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0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0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0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0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40" name="Google Shape;140;p10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41" name="Google Shape;141;p10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0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0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48" name="Google Shape;148;p11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1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11"/>
          <p:cNvSpPr txBox="1"/>
          <p:nvPr>
            <p:ph idx="1" type="body"/>
          </p:nvPr>
        </p:nvSpPr>
        <p:spPr>
          <a:xfrm rot="5400000">
            <a:off x="1943100" y="-342900"/>
            <a:ext cx="5257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4" name="Google Shape;154;p11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2"/>
          <p:cNvSpPr txBox="1"/>
          <p:nvPr>
            <p:ph type="title"/>
          </p:nvPr>
        </p:nvSpPr>
        <p:spPr>
          <a:xfrm rot="5400000">
            <a:off x="4438650" y="2152650"/>
            <a:ext cx="60960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12"/>
          <p:cNvSpPr txBox="1"/>
          <p:nvPr>
            <p:ph idx="1" type="body"/>
          </p:nvPr>
        </p:nvSpPr>
        <p:spPr>
          <a:xfrm rot="5400000">
            <a:off x="476250" y="285750"/>
            <a:ext cx="60960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0" name="Google Shape;160;p11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1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3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13"/>
          <p:cNvSpPr txBox="1"/>
          <p:nvPr>
            <p:ph idx="1" type="body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6" name="Google Shape;166;p113"/>
          <p:cNvSpPr txBox="1"/>
          <p:nvPr>
            <p:ph idx="2" type="body"/>
          </p:nvPr>
        </p:nvSpPr>
        <p:spPr>
          <a:xfrm>
            <a:off x="46482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7" name="Google Shape;167;p11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1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9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89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0" name="Google Shape;180;p8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8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8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0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9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9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9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9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9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2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92"/>
          <p:cNvSpPr txBox="1"/>
          <p:nvPr>
            <p:ph idx="1" type="body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5" name="Google Shape;195;p92"/>
          <p:cNvSpPr txBox="1"/>
          <p:nvPr>
            <p:ph idx="2" type="body"/>
          </p:nvPr>
        </p:nvSpPr>
        <p:spPr>
          <a:xfrm>
            <a:off x="46482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6" name="Google Shape;196;p9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9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9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3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93"/>
          <p:cNvSpPr txBox="1"/>
          <p:nvPr>
            <p:ph idx="1" type="body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02" name="Google Shape;202;p93"/>
          <p:cNvSpPr txBox="1"/>
          <p:nvPr>
            <p:ph idx="2" type="body"/>
          </p:nvPr>
        </p:nvSpPr>
        <p:spPr>
          <a:xfrm>
            <a:off x="46482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03" name="Google Shape;203;p9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9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9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5"/>
          <p:cNvSpPr txBox="1"/>
          <p:nvPr>
            <p:ph type="title"/>
          </p:nvPr>
        </p:nvSpPr>
        <p:spPr>
          <a:xfrm>
            <a:off x="381000" y="1414198"/>
            <a:ext cx="8380412" cy="750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5"/>
          <p:cNvSpPr txBox="1"/>
          <p:nvPr>
            <p:ph idx="1" type="body"/>
          </p:nvPr>
        </p:nvSpPr>
        <p:spPr>
          <a:xfrm>
            <a:off x="381000" y="2600062"/>
            <a:ext cx="8380412" cy="2076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4pPr>
            <a:lvl5pPr lvl="4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9" name="Google Shape;209;p11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1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1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215" name="Google Shape;215;p11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1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1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221" name="Google Shape;221;p1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222" name="Google Shape;222;p1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223" name="Google Shape;223;p1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224" name="Google Shape;224;p11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1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1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230" name="Google Shape;230;p1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231" name="Google Shape;231;p11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1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1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1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238" name="Google Shape;238;p11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1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1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9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19"/>
          <p:cNvSpPr txBox="1"/>
          <p:nvPr>
            <p:ph idx="1" type="body"/>
          </p:nvPr>
        </p:nvSpPr>
        <p:spPr>
          <a:xfrm rot="5400000">
            <a:off x="1943100" y="-342900"/>
            <a:ext cx="5257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4" name="Google Shape;244;p11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1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1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0"/>
          <p:cNvSpPr txBox="1"/>
          <p:nvPr>
            <p:ph type="title"/>
          </p:nvPr>
        </p:nvSpPr>
        <p:spPr>
          <a:xfrm rot="5400000">
            <a:off x="4438650" y="2152650"/>
            <a:ext cx="60960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20"/>
          <p:cNvSpPr txBox="1"/>
          <p:nvPr>
            <p:ph idx="1" type="body"/>
          </p:nvPr>
        </p:nvSpPr>
        <p:spPr>
          <a:xfrm rot="5400000">
            <a:off x="476250" y="285750"/>
            <a:ext cx="60960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50" name="Google Shape;250;p12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2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2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9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9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9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9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6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86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8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8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8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86"/>
          <p:cNvCxnSpPr/>
          <p:nvPr/>
        </p:nvCxnSpPr>
        <p:spPr>
          <a:xfrm>
            <a:off x="685800" y="838200"/>
            <a:ext cx="7772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8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88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8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8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8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88"/>
          <p:cNvCxnSpPr/>
          <p:nvPr/>
        </p:nvCxnSpPr>
        <p:spPr>
          <a:xfrm>
            <a:off x="685800" y="838200"/>
            <a:ext cx="7772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cs.ubc.ca/~lowe/keypoints/" TargetMode="External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3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2.jpg"/><Relationship Id="rId7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p16frKJLVi0" TargetMode="External"/><Relationship Id="rId4" Type="http://schemas.openxmlformats.org/officeDocument/2006/relationships/hyperlink" Target="http://www.youtube.com/watch?v=kxtQqYLRaSQ&amp;feature=player_embedde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jpg"/><Relationship Id="rId4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Relationship Id="rId4" Type="http://schemas.openxmlformats.org/officeDocument/2006/relationships/image" Target="../media/image5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jpg"/><Relationship Id="rId4" Type="http://schemas.openxmlformats.org/officeDocument/2006/relationships/image" Target="../media/image5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jpg"/><Relationship Id="rId4" Type="http://schemas.openxmlformats.org/officeDocument/2006/relationships/image" Target="../media/image5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jpg"/><Relationship Id="rId4" Type="http://schemas.openxmlformats.org/officeDocument/2006/relationships/image" Target="../media/image58.png"/><Relationship Id="rId5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3" Type="http://schemas.openxmlformats.org/officeDocument/2006/relationships/image" Target="../media/image76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9" Type="http://schemas.openxmlformats.org/officeDocument/2006/relationships/image" Target="../media/image70.png"/><Relationship Id="rId14" Type="http://schemas.openxmlformats.org/officeDocument/2006/relationships/image" Target="../media/image78.pn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4.jpg"/><Relationship Id="rId8" Type="http://schemas.openxmlformats.org/officeDocument/2006/relationships/image" Target="../media/image77.jpg"/></Relationships>
</file>

<file path=ppt/slides/_rels/slide48.xml.rels><?xml version="1.0" encoding="UTF-8" standalone="yes"?><Relationships xmlns="http://schemas.openxmlformats.org/package/2006/relationships"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jpg"/><Relationship Id="rId4" Type="http://schemas.openxmlformats.org/officeDocument/2006/relationships/image" Target="../media/image80.jpg"/><Relationship Id="rId9" Type="http://schemas.openxmlformats.org/officeDocument/2006/relationships/image" Target="../media/image72.png"/><Relationship Id="rId5" Type="http://schemas.openxmlformats.org/officeDocument/2006/relationships/image" Target="../media/image81.jpg"/><Relationship Id="rId6" Type="http://schemas.openxmlformats.org/officeDocument/2006/relationships/image" Target="../media/image82.jpg"/><Relationship Id="rId7" Type="http://schemas.openxmlformats.org/officeDocument/2006/relationships/image" Target="../media/image85.jpg"/><Relationship Id="rId8" Type="http://schemas.openxmlformats.org/officeDocument/2006/relationships/image" Target="../media/image8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4.jpg"/><Relationship Id="rId4" Type="http://schemas.openxmlformats.org/officeDocument/2006/relationships/image" Target="../media/image72.png"/><Relationship Id="rId5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1.jpg"/><Relationship Id="rId22" Type="http://schemas.openxmlformats.org/officeDocument/2006/relationships/image" Target="../media/image100.jpg"/><Relationship Id="rId21" Type="http://schemas.openxmlformats.org/officeDocument/2006/relationships/image" Target="../media/image103.jpg"/><Relationship Id="rId24" Type="http://schemas.openxmlformats.org/officeDocument/2006/relationships/image" Target="../media/image102.jpg"/><Relationship Id="rId23" Type="http://schemas.openxmlformats.org/officeDocument/2006/relationships/image" Target="../media/image99.jp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jpg"/><Relationship Id="rId4" Type="http://schemas.openxmlformats.org/officeDocument/2006/relationships/image" Target="../media/image87.png"/><Relationship Id="rId9" Type="http://schemas.openxmlformats.org/officeDocument/2006/relationships/image" Target="../media/image88.jpg"/><Relationship Id="rId26" Type="http://schemas.openxmlformats.org/officeDocument/2006/relationships/image" Target="../media/image105.jpg"/><Relationship Id="rId25" Type="http://schemas.openxmlformats.org/officeDocument/2006/relationships/image" Target="../media/image111.jpg"/><Relationship Id="rId28" Type="http://schemas.openxmlformats.org/officeDocument/2006/relationships/image" Target="../media/image110.jpg"/><Relationship Id="rId27" Type="http://schemas.openxmlformats.org/officeDocument/2006/relationships/image" Target="../media/image107.jpg"/><Relationship Id="rId5" Type="http://schemas.openxmlformats.org/officeDocument/2006/relationships/image" Target="../media/image92.png"/><Relationship Id="rId6" Type="http://schemas.openxmlformats.org/officeDocument/2006/relationships/image" Target="../media/image124.jpg"/><Relationship Id="rId29" Type="http://schemas.openxmlformats.org/officeDocument/2006/relationships/image" Target="../media/image109.jpg"/><Relationship Id="rId7" Type="http://schemas.openxmlformats.org/officeDocument/2006/relationships/image" Target="../media/image91.jpg"/><Relationship Id="rId8" Type="http://schemas.openxmlformats.org/officeDocument/2006/relationships/image" Target="../media/image89.jpg"/><Relationship Id="rId11" Type="http://schemas.openxmlformats.org/officeDocument/2006/relationships/image" Target="../media/image90.jpg"/><Relationship Id="rId10" Type="http://schemas.openxmlformats.org/officeDocument/2006/relationships/image" Target="../media/image95.jpg"/><Relationship Id="rId13" Type="http://schemas.openxmlformats.org/officeDocument/2006/relationships/image" Target="../media/image93.jpg"/><Relationship Id="rId12" Type="http://schemas.openxmlformats.org/officeDocument/2006/relationships/image" Target="../media/image94.jpg"/><Relationship Id="rId15" Type="http://schemas.openxmlformats.org/officeDocument/2006/relationships/image" Target="../media/image98.jpg"/><Relationship Id="rId14" Type="http://schemas.openxmlformats.org/officeDocument/2006/relationships/image" Target="../media/image96.jpg"/><Relationship Id="rId17" Type="http://schemas.openxmlformats.org/officeDocument/2006/relationships/image" Target="../media/image108.jpg"/><Relationship Id="rId16" Type="http://schemas.openxmlformats.org/officeDocument/2006/relationships/image" Target="../media/image104.jpg"/><Relationship Id="rId19" Type="http://schemas.openxmlformats.org/officeDocument/2006/relationships/image" Target="../media/image97.jpg"/><Relationship Id="rId18" Type="http://schemas.openxmlformats.org/officeDocument/2006/relationships/image" Target="../media/image10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6.png"/><Relationship Id="rId4" Type="http://schemas.openxmlformats.org/officeDocument/2006/relationships/image" Target="../media/image129.png"/><Relationship Id="rId5" Type="http://schemas.openxmlformats.org/officeDocument/2006/relationships/image" Target="../media/image12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9.png"/><Relationship Id="rId22" Type="http://schemas.openxmlformats.org/officeDocument/2006/relationships/image" Target="../media/image143.png"/><Relationship Id="rId21" Type="http://schemas.openxmlformats.org/officeDocument/2006/relationships/image" Target="../media/image151.png"/><Relationship Id="rId23" Type="http://schemas.openxmlformats.org/officeDocument/2006/relationships/image" Target="../media/image14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8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Relationship Id="rId5" Type="http://schemas.openxmlformats.org/officeDocument/2006/relationships/image" Target="../media/image131.png"/><Relationship Id="rId6" Type="http://schemas.openxmlformats.org/officeDocument/2006/relationships/image" Target="../media/image14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11" Type="http://schemas.openxmlformats.org/officeDocument/2006/relationships/image" Target="../media/image135.png"/><Relationship Id="rId10" Type="http://schemas.openxmlformats.org/officeDocument/2006/relationships/image" Target="../media/image156.png"/><Relationship Id="rId13" Type="http://schemas.openxmlformats.org/officeDocument/2006/relationships/image" Target="../media/image145.png"/><Relationship Id="rId12" Type="http://schemas.openxmlformats.org/officeDocument/2006/relationships/image" Target="../media/image137.png"/><Relationship Id="rId15" Type="http://schemas.openxmlformats.org/officeDocument/2006/relationships/image" Target="../media/image144.png"/><Relationship Id="rId14" Type="http://schemas.openxmlformats.org/officeDocument/2006/relationships/image" Target="../media/image141.png"/><Relationship Id="rId17" Type="http://schemas.openxmlformats.org/officeDocument/2006/relationships/image" Target="../media/image140.png"/><Relationship Id="rId16" Type="http://schemas.openxmlformats.org/officeDocument/2006/relationships/image" Target="../media/image136.png"/><Relationship Id="rId19" Type="http://schemas.openxmlformats.org/officeDocument/2006/relationships/image" Target="../media/image138.png"/><Relationship Id="rId18" Type="http://schemas.openxmlformats.org/officeDocument/2006/relationships/image" Target="../media/image146.png"/></Relationships>
</file>

<file path=ppt/slides/_rels/slide71.xml.rels><?xml version="1.0" encoding="UTF-8" standalone="yes"?><Relationships xmlns="http://schemas.openxmlformats.org/package/2006/relationships"><Relationship Id="rId40" Type="http://schemas.openxmlformats.org/officeDocument/2006/relationships/image" Target="../media/image182.png"/><Relationship Id="rId42" Type="http://schemas.openxmlformats.org/officeDocument/2006/relationships/image" Target="../media/image188.png"/><Relationship Id="rId41" Type="http://schemas.openxmlformats.org/officeDocument/2006/relationships/image" Target="../media/image187.png"/><Relationship Id="rId44" Type="http://schemas.openxmlformats.org/officeDocument/2006/relationships/image" Target="../media/image189.png"/><Relationship Id="rId43" Type="http://schemas.openxmlformats.org/officeDocument/2006/relationships/image" Target="../media/image196.png"/><Relationship Id="rId46" Type="http://schemas.openxmlformats.org/officeDocument/2006/relationships/image" Target="../media/image203.png"/><Relationship Id="rId45" Type="http://schemas.openxmlformats.org/officeDocument/2006/relationships/image" Target="../media/image190.png"/><Relationship Id="rId107" Type="http://schemas.openxmlformats.org/officeDocument/2006/relationships/image" Target="../media/image253.png"/><Relationship Id="rId106" Type="http://schemas.openxmlformats.org/officeDocument/2006/relationships/image" Target="../media/image250.png"/><Relationship Id="rId105" Type="http://schemas.openxmlformats.org/officeDocument/2006/relationships/image" Target="../media/image251.png"/><Relationship Id="rId104" Type="http://schemas.openxmlformats.org/officeDocument/2006/relationships/image" Target="../media/image249.png"/><Relationship Id="rId48" Type="http://schemas.openxmlformats.org/officeDocument/2006/relationships/image" Target="../media/image195.png"/><Relationship Id="rId47" Type="http://schemas.openxmlformats.org/officeDocument/2006/relationships/image" Target="../media/image192.png"/><Relationship Id="rId49" Type="http://schemas.openxmlformats.org/officeDocument/2006/relationships/image" Target="../media/image194.png"/><Relationship Id="rId103" Type="http://schemas.openxmlformats.org/officeDocument/2006/relationships/image" Target="../media/image254.png"/><Relationship Id="rId102" Type="http://schemas.openxmlformats.org/officeDocument/2006/relationships/image" Target="../media/image245.png"/><Relationship Id="rId101" Type="http://schemas.openxmlformats.org/officeDocument/2006/relationships/image" Target="../media/image247.png"/><Relationship Id="rId100" Type="http://schemas.openxmlformats.org/officeDocument/2006/relationships/image" Target="../media/image248.png"/><Relationship Id="rId31" Type="http://schemas.openxmlformats.org/officeDocument/2006/relationships/image" Target="../media/image176.png"/><Relationship Id="rId30" Type="http://schemas.openxmlformats.org/officeDocument/2006/relationships/image" Target="../media/image177.png"/><Relationship Id="rId33" Type="http://schemas.openxmlformats.org/officeDocument/2006/relationships/image" Target="../media/image183.png"/><Relationship Id="rId32" Type="http://schemas.openxmlformats.org/officeDocument/2006/relationships/image" Target="../media/image186.png"/><Relationship Id="rId35" Type="http://schemas.openxmlformats.org/officeDocument/2006/relationships/image" Target="../media/image184.png"/><Relationship Id="rId34" Type="http://schemas.openxmlformats.org/officeDocument/2006/relationships/image" Target="../media/image180.png"/><Relationship Id="rId37" Type="http://schemas.openxmlformats.org/officeDocument/2006/relationships/image" Target="../media/image181.png"/><Relationship Id="rId36" Type="http://schemas.openxmlformats.org/officeDocument/2006/relationships/image" Target="../media/image178.png"/><Relationship Id="rId39" Type="http://schemas.openxmlformats.org/officeDocument/2006/relationships/image" Target="../media/image193.png"/><Relationship Id="rId38" Type="http://schemas.openxmlformats.org/officeDocument/2006/relationships/image" Target="../media/image185.png"/><Relationship Id="rId20" Type="http://schemas.openxmlformats.org/officeDocument/2006/relationships/image" Target="../media/image168.png"/><Relationship Id="rId22" Type="http://schemas.openxmlformats.org/officeDocument/2006/relationships/image" Target="../media/image173.png"/><Relationship Id="rId21" Type="http://schemas.openxmlformats.org/officeDocument/2006/relationships/image" Target="../media/image165.png"/><Relationship Id="rId24" Type="http://schemas.openxmlformats.org/officeDocument/2006/relationships/image" Target="../media/image169.png"/><Relationship Id="rId23" Type="http://schemas.openxmlformats.org/officeDocument/2006/relationships/image" Target="../media/image167.png"/><Relationship Id="rId26" Type="http://schemas.openxmlformats.org/officeDocument/2006/relationships/image" Target="../media/image172.png"/><Relationship Id="rId25" Type="http://schemas.openxmlformats.org/officeDocument/2006/relationships/image" Target="../media/image179.png"/><Relationship Id="rId28" Type="http://schemas.openxmlformats.org/officeDocument/2006/relationships/image" Target="../media/image174.png"/><Relationship Id="rId27" Type="http://schemas.openxmlformats.org/officeDocument/2006/relationships/image" Target="../media/image171.png"/><Relationship Id="rId29" Type="http://schemas.openxmlformats.org/officeDocument/2006/relationships/image" Target="../media/image175.png"/><Relationship Id="rId95" Type="http://schemas.openxmlformats.org/officeDocument/2006/relationships/image" Target="../media/image242.png"/><Relationship Id="rId94" Type="http://schemas.openxmlformats.org/officeDocument/2006/relationships/image" Target="../media/image237.png"/><Relationship Id="rId97" Type="http://schemas.openxmlformats.org/officeDocument/2006/relationships/image" Target="../media/image252.png"/><Relationship Id="rId96" Type="http://schemas.openxmlformats.org/officeDocument/2006/relationships/image" Target="../media/image244.png"/><Relationship Id="rId11" Type="http://schemas.openxmlformats.org/officeDocument/2006/relationships/image" Target="../media/image163.png"/><Relationship Id="rId99" Type="http://schemas.openxmlformats.org/officeDocument/2006/relationships/image" Target="../media/image246.png"/><Relationship Id="rId10" Type="http://schemas.openxmlformats.org/officeDocument/2006/relationships/image" Target="../media/image157.png"/><Relationship Id="rId98" Type="http://schemas.openxmlformats.org/officeDocument/2006/relationships/image" Target="../media/image243.png"/><Relationship Id="rId13" Type="http://schemas.openxmlformats.org/officeDocument/2006/relationships/image" Target="../media/image159.png"/><Relationship Id="rId12" Type="http://schemas.openxmlformats.org/officeDocument/2006/relationships/image" Target="../media/image160.png"/><Relationship Id="rId91" Type="http://schemas.openxmlformats.org/officeDocument/2006/relationships/image" Target="../media/image235.png"/><Relationship Id="rId90" Type="http://schemas.openxmlformats.org/officeDocument/2006/relationships/image" Target="../media/image239.png"/><Relationship Id="rId93" Type="http://schemas.openxmlformats.org/officeDocument/2006/relationships/image" Target="../media/image240.png"/><Relationship Id="rId92" Type="http://schemas.openxmlformats.org/officeDocument/2006/relationships/image" Target="../media/image241.png"/><Relationship Id="rId15" Type="http://schemas.openxmlformats.org/officeDocument/2006/relationships/image" Target="../media/image161.png"/><Relationship Id="rId14" Type="http://schemas.openxmlformats.org/officeDocument/2006/relationships/image" Target="../media/image162.png"/><Relationship Id="rId17" Type="http://schemas.openxmlformats.org/officeDocument/2006/relationships/image" Target="../media/image166.png"/><Relationship Id="rId16" Type="http://schemas.openxmlformats.org/officeDocument/2006/relationships/image" Target="../media/image158.png"/><Relationship Id="rId19" Type="http://schemas.openxmlformats.org/officeDocument/2006/relationships/image" Target="../media/image164.png"/><Relationship Id="rId18" Type="http://schemas.openxmlformats.org/officeDocument/2006/relationships/image" Target="../media/image170.png"/><Relationship Id="rId84" Type="http://schemas.openxmlformats.org/officeDocument/2006/relationships/image" Target="../media/image226.png"/><Relationship Id="rId83" Type="http://schemas.openxmlformats.org/officeDocument/2006/relationships/image" Target="../media/image230.png"/><Relationship Id="rId86" Type="http://schemas.openxmlformats.org/officeDocument/2006/relationships/image" Target="../media/image227.png"/><Relationship Id="rId85" Type="http://schemas.openxmlformats.org/officeDocument/2006/relationships/image" Target="../media/image233.png"/><Relationship Id="rId88" Type="http://schemas.openxmlformats.org/officeDocument/2006/relationships/image" Target="../media/image236.png"/><Relationship Id="rId87" Type="http://schemas.openxmlformats.org/officeDocument/2006/relationships/image" Target="../media/image232.png"/><Relationship Id="rId89" Type="http://schemas.openxmlformats.org/officeDocument/2006/relationships/image" Target="../media/image238.png"/><Relationship Id="rId80" Type="http://schemas.openxmlformats.org/officeDocument/2006/relationships/image" Target="../media/image229.png"/><Relationship Id="rId82" Type="http://schemas.openxmlformats.org/officeDocument/2006/relationships/image" Target="../media/image231.png"/><Relationship Id="rId81" Type="http://schemas.openxmlformats.org/officeDocument/2006/relationships/image" Target="../media/image224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7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Relationship Id="rId5" Type="http://schemas.openxmlformats.org/officeDocument/2006/relationships/image" Target="../media/image148.png"/><Relationship Id="rId6" Type="http://schemas.openxmlformats.org/officeDocument/2006/relationships/image" Target="../media/image153.png"/><Relationship Id="rId7" Type="http://schemas.openxmlformats.org/officeDocument/2006/relationships/image" Target="../media/image155.png"/><Relationship Id="rId8" Type="http://schemas.openxmlformats.org/officeDocument/2006/relationships/image" Target="../media/image152.png"/><Relationship Id="rId73" Type="http://schemas.openxmlformats.org/officeDocument/2006/relationships/image" Target="../media/image218.png"/><Relationship Id="rId72" Type="http://schemas.openxmlformats.org/officeDocument/2006/relationships/image" Target="../media/image217.png"/><Relationship Id="rId75" Type="http://schemas.openxmlformats.org/officeDocument/2006/relationships/image" Target="../media/image219.png"/><Relationship Id="rId74" Type="http://schemas.openxmlformats.org/officeDocument/2006/relationships/image" Target="../media/image220.png"/><Relationship Id="rId77" Type="http://schemas.openxmlformats.org/officeDocument/2006/relationships/image" Target="../media/image222.png"/><Relationship Id="rId76" Type="http://schemas.openxmlformats.org/officeDocument/2006/relationships/image" Target="../media/image234.png"/><Relationship Id="rId79" Type="http://schemas.openxmlformats.org/officeDocument/2006/relationships/image" Target="../media/image228.png"/><Relationship Id="rId78" Type="http://schemas.openxmlformats.org/officeDocument/2006/relationships/image" Target="../media/image223.png"/><Relationship Id="rId71" Type="http://schemas.openxmlformats.org/officeDocument/2006/relationships/image" Target="../media/image221.png"/><Relationship Id="rId70" Type="http://schemas.openxmlformats.org/officeDocument/2006/relationships/image" Target="../media/image215.png"/><Relationship Id="rId62" Type="http://schemas.openxmlformats.org/officeDocument/2006/relationships/image" Target="../media/image208.png"/><Relationship Id="rId61" Type="http://schemas.openxmlformats.org/officeDocument/2006/relationships/image" Target="../media/image212.png"/><Relationship Id="rId64" Type="http://schemas.openxmlformats.org/officeDocument/2006/relationships/image" Target="../media/image209.png"/><Relationship Id="rId63" Type="http://schemas.openxmlformats.org/officeDocument/2006/relationships/image" Target="../media/image225.png"/><Relationship Id="rId66" Type="http://schemas.openxmlformats.org/officeDocument/2006/relationships/image" Target="../media/image214.png"/><Relationship Id="rId65" Type="http://schemas.openxmlformats.org/officeDocument/2006/relationships/image" Target="../media/image210.png"/><Relationship Id="rId68" Type="http://schemas.openxmlformats.org/officeDocument/2006/relationships/image" Target="../media/image213.png"/><Relationship Id="rId67" Type="http://schemas.openxmlformats.org/officeDocument/2006/relationships/image" Target="../media/image211.png"/><Relationship Id="rId60" Type="http://schemas.openxmlformats.org/officeDocument/2006/relationships/image" Target="../media/image207.png"/><Relationship Id="rId69" Type="http://schemas.openxmlformats.org/officeDocument/2006/relationships/image" Target="../media/image216.png"/><Relationship Id="rId51" Type="http://schemas.openxmlformats.org/officeDocument/2006/relationships/image" Target="../media/image197.png"/><Relationship Id="rId50" Type="http://schemas.openxmlformats.org/officeDocument/2006/relationships/image" Target="../media/image191.png"/><Relationship Id="rId53" Type="http://schemas.openxmlformats.org/officeDocument/2006/relationships/image" Target="../media/image201.png"/><Relationship Id="rId52" Type="http://schemas.openxmlformats.org/officeDocument/2006/relationships/image" Target="../media/image199.png"/><Relationship Id="rId55" Type="http://schemas.openxmlformats.org/officeDocument/2006/relationships/image" Target="../media/image206.png"/><Relationship Id="rId54" Type="http://schemas.openxmlformats.org/officeDocument/2006/relationships/image" Target="../media/image198.png"/><Relationship Id="rId57" Type="http://schemas.openxmlformats.org/officeDocument/2006/relationships/image" Target="../media/image202.png"/><Relationship Id="rId56" Type="http://schemas.openxmlformats.org/officeDocument/2006/relationships/image" Target="../media/image205.png"/><Relationship Id="rId59" Type="http://schemas.openxmlformats.org/officeDocument/2006/relationships/image" Target="../media/image204.png"/><Relationship Id="rId58" Type="http://schemas.openxmlformats.org/officeDocument/2006/relationships/image" Target="../media/image20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56.jpg"/><Relationship Id="rId4" Type="http://schemas.openxmlformats.org/officeDocument/2006/relationships/image" Target="../media/image2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4.jpg"/><Relationship Id="rId4" Type="http://schemas.openxmlformats.org/officeDocument/2006/relationships/image" Target="../media/image72.png"/><Relationship Id="rId5" Type="http://schemas.openxmlformats.org/officeDocument/2006/relationships/image" Target="../media/image7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1.png"/><Relationship Id="rId6" Type="http://schemas.openxmlformats.org/officeDocument/2006/relationships/image" Target="../media/image2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64.jpg"/><Relationship Id="rId4" Type="http://schemas.openxmlformats.org/officeDocument/2006/relationships/image" Target="../media/image27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62.png"/><Relationship Id="rId4" Type="http://schemas.openxmlformats.org/officeDocument/2006/relationships/image" Target="../media/image266.jpg"/><Relationship Id="rId5" Type="http://schemas.openxmlformats.org/officeDocument/2006/relationships/image" Target="../media/image265.png"/><Relationship Id="rId6" Type="http://schemas.openxmlformats.org/officeDocument/2006/relationships/image" Target="../media/image263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/Relationships>
</file>

<file path=ppt/slides/_rels/slide7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4.png"/><Relationship Id="rId22" Type="http://schemas.openxmlformats.org/officeDocument/2006/relationships/image" Target="../media/image286.png"/><Relationship Id="rId21" Type="http://schemas.openxmlformats.org/officeDocument/2006/relationships/image" Target="../media/image283.png"/><Relationship Id="rId24" Type="http://schemas.openxmlformats.org/officeDocument/2006/relationships/image" Target="../media/image291.png"/><Relationship Id="rId23" Type="http://schemas.openxmlformats.org/officeDocument/2006/relationships/image" Target="../media/image288.png"/><Relationship Id="rId11" Type="http://schemas.openxmlformats.org/officeDocument/2006/relationships/image" Target="../media/image280.png"/><Relationship Id="rId10" Type="http://schemas.openxmlformats.org/officeDocument/2006/relationships/image" Target="../media/image276.png"/><Relationship Id="rId13" Type="http://schemas.openxmlformats.org/officeDocument/2006/relationships/image" Target="../media/image275.png"/><Relationship Id="rId12" Type="http://schemas.openxmlformats.org/officeDocument/2006/relationships/image" Target="../media/image272.png"/><Relationship Id="rId15" Type="http://schemas.openxmlformats.org/officeDocument/2006/relationships/image" Target="../media/image279.png"/><Relationship Id="rId14" Type="http://schemas.openxmlformats.org/officeDocument/2006/relationships/image" Target="../media/image278.png"/><Relationship Id="rId17" Type="http://schemas.openxmlformats.org/officeDocument/2006/relationships/image" Target="../media/image281.png"/><Relationship Id="rId16" Type="http://schemas.openxmlformats.org/officeDocument/2006/relationships/image" Target="../media/image282.png"/><Relationship Id="rId19" Type="http://schemas.openxmlformats.org/officeDocument/2006/relationships/image" Target="../media/image285.png"/><Relationship Id="rId18" Type="http://schemas.openxmlformats.org/officeDocument/2006/relationships/image" Target="../media/image292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62.png"/><Relationship Id="rId4" Type="http://schemas.openxmlformats.org/officeDocument/2006/relationships/image" Target="../media/image269.png"/><Relationship Id="rId9" Type="http://schemas.openxmlformats.org/officeDocument/2006/relationships/image" Target="../media/image277.png"/><Relationship Id="rId5" Type="http://schemas.openxmlformats.org/officeDocument/2006/relationships/image" Target="../media/image287.png"/><Relationship Id="rId6" Type="http://schemas.openxmlformats.org/officeDocument/2006/relationships/image" Target="../media/image271.png"/><Relationship Id="rId7" Type="http://schemas.openxmlformats.org/officeDocument/2006/relationships/image" Target="../media/image274.png"/><Relationship Id="rId8" Type="http://schemas.openxmlformats.org/officeDocument/2006/relationships/image" Target="../media/image273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9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Patch Descriptors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"/>
          <p:cNvSpPr txBox="1"/>
          <p:nvPr>
            <p:ph idx="1" type="subTitle"/>
          </p:nvPr>
        </p:nvSpPr>
        <p:spPr>
          <a:xfrm>
            <a:off x="1371600" y="3886200"/>
            <a:ext cx="6400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ECE/CSE 576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Linda Shapiro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260" name="Google Shape;26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Basic idea: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Take 16x16 square window around detected feature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Compute edge orientation (angle of the gradient - 90</a:t>
            </a:r>
            <a:r>
              <a:rPr baseline="30000" lang="en-US" sz="1600"/>
              <a:t>0</a:t>
            </a:r>
            <a:r>
              <a:rPr lang="en-US" sz="1600"/>
              <a:t>) for each pixel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Throw out weak edges (threshold gradient magnitude)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Create histogram of surviving edge orientations</a:t>
            </a:r>
            <a:endParaRPr/>
          </a:p>
        </p:txBody>
      </p:sp>
      <p:sp>
        <p:nvSpPr>
          <p:cNvPr id="359" name="Google Shape;359;p10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cale </a:t>
            </a:r>
            <a:r>
              <a:rPr lang="en-US">
                <a:solidFill>
                  <a:srgbClr val="FF0000"/>
                </a:solidFill>
              </a:rPr>
              <a:t>I</a:t>
            </a:r>
            <a:r>
              <a:rPr lang="en-US"/>
              <a:t>nvariant </a:t>
            </a:r>
            <a:r>
              <a:rPr lang="en-US">
                <a:solidFill>
                  <a:srgbClr val="FF0000"/>
                </a:solidFill>
              </a:rPr>
              <a:t>F</a:t>
            </a:r>
            <a:r>
              <a:rPr lang="en-US"/>
              <a:t>eature </a:t>
            </a:r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/>
              <a:t>ransform</a:t>
            </a:r>
            <a:endParaRPr/>
          </a:p>
        </p:txBody>
      </p:sp>
      <p:sp>
        <p:nvSpPr>
          <p:cNvPr id="360" name="Google Shape;360;p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10"/>
          <p:cNvSpPr/>
          <p:nvPr/>
        </p:nvSpPr>
        <p:spPr>
          <a:xfrm>
            <a:off x="2559050" y="6411913"/>
            <a:ext cx="36861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Adapted from slide by David Lowe</a:t>
            </a:r>
            <a:endParaRPr/>
          </a:p>
        </p:txBody>
      </p:sp>
      <p:pic>
        <p:nvPicPr>
          <p:cNvPr descr="descrip" id="362" name="Google Shape;3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590800"/>
            <a:ext cx="6580188" cy="313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848" y="2939255"/>
            <a:ext cx="2514940" cy="313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SIFT descriptor</a:t>
            </a:r>
            <a:endParaRPr/>
          </a:p>
        </p:txBody>
      </p:sp>
      <p:pic>
        <p:nvPicPr>
          <p:cNvPr descr="descrip" id="369" name="Google Shape;3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590800"/>
            <a:ext cx="6580188" cy="313213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1"/>
          <p:cNvSpPr txBox="1"/>
          <p:nvPr/>
        </p:nvSpPr>
        <p:spPr>
          <a:xfrm>
            <a:off x="685800" y="914400"/>
            <a:ext cx="8305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version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 the 16x16 window into a 4x4 grid of cells (2x2 case shown below)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an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orientation histogram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each cell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cells * 8 orientations = 128 dimensional descriptor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7429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1"/>
          <p:cNvSpPr/>
          <p:nvPr/>
        </p:nvSpPr>
        <p:spPr>
          <a:xfrm>
            <a:off x="2559050" y="6411913"/>
            <a:ext cx="36861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Adapted from slide by David Lowe</a:t>
            </a:r>
            <a:endParaRPr/>
          </a:p>
        </p:txBody>
      </p:sp>
      <p:sp>
        <p:nvSpPr>
          <p:cNvPr id="372" name="Google Shape;372;p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SIFT descriptor</a:t>
            </a:r>
            <a:endParaRPr/>
          </a:p>
        </p:txBody>
      </p:sp>
      <p:sp>
        <p:nvSpPr>
          <p:cNvPr id="378" name="Google Shape;378;p12"/>
          <p:cNvSpPr txBox="1"/>
          <p:nvPr/>
        </p:nvSpPr>
        <p:spPr>
          <a:xfrm>
            <a:off x="609600" y="914400"/>
            <a:ext cx="8305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version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 the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16x16 window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a 4x4 grid of cells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an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orientation histogram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each cell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cells * 8 orientations = 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128 dimensional descriptor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7429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16x16 grid" id="379" name="Google Shape;3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638424"/>
            <a:ext cx="3514725" cy="3533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12"/>
          <p:cNvCxnSpPr/>
          <p:nvPr/>
        </p:nvCxnSpPr>
        <p:spPr>
          <a:xfrm>
            <a:off x="4762500" y="4648200"/>
            <a:ext cx="36957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12"/>
          <p:cNvCxnSpPr/>
          <p:nvPr/>
        </p:nvCxnSpPr>
        <p:spPr>
          <a:xfrm>
            <a:off x="5410200" y="4405312"/>
            <a:ext cx="0" cy="242888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2"/>
          <p:cNvCxnSpPr/>
          <p:nvPr/>
        </p:nvCxnSpPr>
        <p:spPr>
          <a:xfrm>
            <a:off x="6096000" y="4405312"/>
            <a:ext cx="0" cy="242888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12"/>
          <p:cNvCxnSpPr/>
          <p:nvPr/>
        </p:nvCxnSpPr>
        <p:spPr>
          <a:xfrm>
            <a:off x="4784109" y="4406946"/>
            <a:ext cx="0" cy="242888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12"/>
          <p:cNvCxnSpPr/>
          <p:nvPr/>
        </p:nvCxnSpPr>
        <p:spPr>
          <a:xfrm>
            <a:off x="8458200" y="4406946"/>
            <a:ext cx="0" cy="242888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12"/>
          <p:cNvCxnSpPr/>
          <p:nvPr/>
        </p:nvCxnSpPr>
        <p:spPr>
          <a:xfrm>
            <a:off x="7848600" y="4406946"/>
            <a:ext cx="0" cy="242888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12"/>
          <p:cNvSpPr txBox="1"/>
          <p:nvPr/>
        </p:nvSpPr>
        <p:spPr>
          <a:xfrm>
            <a:off x="4818228" y="4768334"/>
            <a:ext cx="35830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8        8        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. .                    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609600" y="2638424"/>
            <a:ext cx="914400" cy="90487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8" name="Google Shape;388;p12"/>
          <p:cNvCxnSpPr/>
          <p:nvPr/>
        </p:nvCxnSpPr>
        <p:spPr>
          <a:xfrm>
            <a:off x="1066800" y="3090862"/>
            <a:ext cx="4038600" cy="1437528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9" name="Google Shape;389;p1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888" y="1423988"/>
            <a:ext cx="408622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3"/>
          <p:cNvSpPr txBox="1"/>
          <p:nvPr/>
        </p:nvSpPr>
        <p:spPr>
          <a:xfrm>
            <a:off x="2847975" y="182880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0.37</a:t>
            </a:r>
            <a:endParaRPr/>
          </a:p>
        </p:txBody>
      </p:sp>
      <p:sp>
        <p:nvSpPr>
          <p:cNvPr id="396" name="Google Shape;396;p13"/>
          <p:cNvSpPr txBox="1"/>
          <p:nvPr/>
        </p:nvSpPr>
        <p:spPr>
          <a:xfrm>
            <a:off x="3805571" y="182880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0.79</a:t>
            </a:r>
            <a:endParaRPr/>
          </a:p>
        </p:txBody>
      </p:sp>
      <p:sp>
        <p:nvSpPr>
          <p:cNvPr id="397" name="Google Shape;397;p13"/>
          <p:cNvSpPr txBox="1"/>
          <p:nvPr/>
        </p:nvSpPr>
        <p:spPr>
          <a:xfrm>
            <a:off x="4763167" y="182880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0.97</a:t>
            </a:r>
            <a:endParaRPr/>
          </a:p>
        </p:txBody>
      </p:sp>
      <p:sp>
        <p:nvSpPr>
          <p:cNvPr id="398" name="Google Shape;398;p13"/>
          <p:cNvSpPr txBox="1"/>
          <p:nvPr/>
        </p:nvSpPr>
        <p:spPr>
          <a:xfrm>
            <a:off x="5720764" y="182880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0.98</a:t>
            </a:r>
            <a:endParaRPr/>
          </a:p>
        </p:txBody>
      </p:sp>
      <p:sp>
        <p:nvSpPr>
          <p:cNvPr id="399" name="Google Shape;399;p13"/>
          <p:cNvSpPr txBox="1"/>
          <p:nvPr/>
        </p:nvSpPr>
        <p:spPr>
          <a:xfrm>
            <a:off x="5720764" y="275853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0.97</a:t>
            </a:r>
            <a:endParaRPr/>
          </a:p>
        </p:txBody>
      </p:sp>
      <p:sp>
        <p:nvSpPr>
          <p:cNvPr id="400" name="Google Shape;400;p13"/>
          <p:cNvSpPr txBox="1"/>
          <p:nvPr/>
        </p:nvSpPr>
        <p:spPr>
          <a:xfrm>
            <a:off x="5720764" y="368826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0.91</a:t>
            </a:r>
            <a:endParaRPr/>
          </a:p>
        </p:txBody>
      </p:sp>
      <p:sp>
        <p:nvSpPr>
          <p:cNvPr id="401" name="Google Shape;401;p13"/>
          <p:cNvSpPr txBox="1"/>
          <p:nvPr/>
        </p:nvSpPr>
        <p:spPr>
          <a:xfrm>
            <a:off x="5720764" y="461799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0.98</a:t>
            </a:r>
            <a:endParaRPr/>
          </a:p>
        </p:txBody>
      </p:sp>
      <p:sp>
        <p:nvSpPr>
          <p:cNvPr id="402" name="Google Shape;402;p13"/>
          <p:cNvSpPr txBox="1"/>
          <p:nvPr/>
        </p:nvSpPr>
        <p:spPr>
          <a:xfrm>
            <a:off x="4772399" y="275853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0.79</a:t>
            </a:r>
            <a:endParaRPr/>
          </a:p>
        </p:txBody>
      </p:sp>
      <p:sp>
        <p:nvSpPr>
          <p:cNvPr id="403" name="Google Shape;403;p13"/>
          <p:cNvSpPr txBox="1"/>
          <p:nvPr/>
        </p:nvSpPr>
        <p:spPr>
          <a:xfrm>
            <a:off x="4763167" y="368826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0.73</a:t>
            </a:r>
            <a:endParaRPr/>
          </a:p>
        </p:txBody>
      </p:sp>
      <p:sp>
        <p:nvSpPr>
          <p:cNvPr id="404" name="Google Shape;404;p13"/>
          <p:cNvSpPr txBox="1"/>
          <p:nvPr/>
        </p:nvSpPr>
        <p:spPr>
          <a:xfrm>
            <a:off x="4756545" y="461799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0.90</a:t>
            </a:r>
            <a:endParaRPr/>
          </a:p>
        </p:txBody>
      </p:sp>
      <p:sp>
        <p:nvSpPr>
          <p:cNvPr id="405" name="Google Shape;405;p13"/>
          <p:cNvSpPr txBox="1"/>
          <p:nvPr/>
        </p:nvSpPr>
        <p:spPr>
          <a:xfrm>
            <a:off x="3792326" y="461799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0.75</a:t>
            </a:r>
            <a:endParaRPr/>
          </a:p>
        </p:txBody>
      </p:sp>
      <p:sp>
        <p:nvSpPr>
          <p:cNvPr id="406" name="Google Shape;406;p13"/>
          <p:cNvSpPr txBox="1"/>
          <p:nvPr/>
        </p:nvSpPr>
        <p:spPr>
          <a:xfrm>
            <a:off x="3805571" y="368826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0.31</a:t>
            </a:r>
            <a:endParaRPr/>
          </a:p>
        </p:txBody>
      </p:sp>
      <p:sp>
        <p:nvSpPr>
          <p:cNvPr id="407" name="Google Shape;407;p13"/>
          <p:cNvSpPr txBox="1"/>
          <p:nvPr/>
        </p:nvSpPr>
        <p:spPr>
          <a:xfrm>
            <a:off x="3824035" y="275853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0.45</a:t>
            </a:r>
            <a:endParaRPr/>
          </a:p>
        </p:txBody>
      </p:sp>
      <p:sp>
        <p:nvSpPr>
          <p:cNvPr id="408" name="Google Shape;408;p13"/>
          <p:cNvSpPr txBox="1"/>
          <p:nvPr/>
        </p:nvSpPr>
        <p:spPr>
          <a:xfrm>
            <a:off x="2828107" y="461799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0.45</a:t>
            </a:r>
            <a:endParaRPr/>
          </a:p>
        </p:txBody>
      </p:sp>
      <p:sp>
        <p:nvSpPr>
          <p:cNvPr id="409" name="Google Shape;409;p13"/>
          <p:cNvSpPr txBox="1"/>
          <p:nvPr/>
        </p:nvSpPr>
        <p:spPr>
          <a:xfrm>
            <a:off x="2847975" y="368826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0.04</a:t>
            </a:r>
            <a:endParaRPr/>
          </a:p>
        </p:txBody>
      </p:sp>
      <p:sp>
        <p:nvSpPr>
          <p:cNvPr id="410" name="Google Shape;410;p13"/>
          <p:cNvSpPr txBox="1"/>
          <p:nvPr/>
        </p:nvSpPr>
        <p:spPr>
          <a:xfrm>
            <a:off x="2875671" y="275853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0.08</a:t>
            </a:r>
            <a:endParaRPr/>
          </a:p>
        </p:txBody>
      </p:sp>
      <p:sp>
        <p:nvSpPr>
          <p:cNvPr id="411" name="Google Shape;411;p13"/>
          <p:cNvSpPr txBox="1"/>
          <p:nvPr/>
        </p:nvSpPr>
        <p:spPr>
          <a:xfrm>
            <a:off x="7086600" y="6286647"/>
            <a:ext cx="1202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Yao Lu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3"/>
          <p:cNvSpPr txBox="1"/>
          <p:nvPr/>
        </p:nvSpPr>
        <p:spPr>
          <a:xfrm>
            <a:off x="2884032" y="152400"/>
            <a:ext cx="34195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Numeric Example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913" y="776288"/>
            <a:ext cx="408622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4"/>
          <p:cNvSpPr txBox="1"/>
          <p:nvPr/>
        </p:nvSpPr>
        <p:spPr>
          <a:xfrm>
            <a:off x="2500667" y="1181100"/>
            <a:ext cx="9621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L(x-1,y-1)</a:t>
            </a:r>
            <a:endParaRPr/>
          </a:p>
        </p:txBody>
      </p:sp>
      <p:sp>
        <p:nvSpPr>
          <p:cNvPr id="420" name="Google Shape;420;p14"/>
          <p:cNvSpPr txBox="1"/>
          <p:nvPr/>
        </p:nvSpPr>
        <p:spPr>
          <a:xfrm>
            <a:off x="3510362" y="1181100"/>
            <a:ext cx="7954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L(x,y-1)</a:t>
            </a:r>
            <a:endParaRPr/>
          </a:p>
        </p:txBody>
      </p:sp>
      <p:sp>
        <p:nvSpPr>
          <p:cNvPr id="421" name="Google Shape;421;p14"/>
          <p:cNvSpPr txBox="1"/>
          <p:nvPr/>
        </p:nvSpPr>
        <p:spPr>
          <a:xfrm>
            <a:off x="4391025" y="1190625"/>
            <a:ext cx="10021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L(x+1,y-1)</a:t>
            </a:r>
            <a:endParaRPr/>
          </a:p>
        </p:txBody>
      </p:sp>
      <p:sp>
        <p:nvSpPr>
          <p:cNvPr id="422" name="Google Shape;422;p14"/>
          <p:cNvSpPr txBox="1"/>
          <p:nvPr/>
        </p:nvSpPr>
        <p:spPr>
          <a:xfrm>
            <a:off x="5539789" y="118110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0.98</a:t>
            </a:r>
            <a:endParaRPr/>
          </a:p>
        </p:txBody>
      </p:sp>
      <p:sp>
        <p:nvSpPr>
          <p:cNvPr id="423" name="Google Shape;423;p14"/>
          <p:cNvSpPr txBox="1"/>
          <p:nvPr/>
        </p:nvSpPr>
        <p:spPr>
          <a:xfrm>
            <a:off x="5539789" y="211083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0.97</a:t>
            </a:r>
            <a:endParaRPr/>
          </a:p>
        </p:txBody>
      </p:sp>
      <p:sp>
        <p:nvSpPr>
          <p:cNvPr id="424" name="Google Shape;424;p14"/>
          <p:cNvSpPr txBox="1"/>
          <p:nvPr/>
        </p:nvSpPr>
        <p:spPr>
          <a:xfrm>
            <a:off x="5539789" y="304056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0.91</a:t>
            </a:r>
            <a:endParaRPr/>
          </a:p>
        </p:txBody>
      </p:sp>
      <p:sp>
        <p:nvSpPr>
          <p:cNvPr id="425" name="Google Shape;425;p14"/>
          <p:cNvSpPr txBox="1"/>
          <p:nvPr/>
        </p:nvSpPr>
        <p:spPr>
          <a:xfrm>
            <a:off x="5539789" y="397029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0.98</a:t>
            </a:r>
            <a:endParaRPr/>
          </a:p>
        </p:txBody>
      </p:sp>
      <p:sp>
        <p:nvSpPr>
          <p:cNvPr id="426" name="Google Shape;426;p14"/>
          <p:cNvSpPr txBox="1"/>
          <p:nvPr/>
        </p:nvSpPr>
        <p:spPr>
          <a:xfrm>
            <a:off x="4436633" y="2110830"/>
            <a:ext cx="8354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L(x+1,y)</a:t>
            </a:r>
            <a:endParaRPr/>
          </a:p>
        </p:txBody>
      </p:sp>
      <p:sp>
        <p:nvSpPr>
          <p:cNvPr id="427" name="Google Shape;427;p14"/>
          <p:cNvSpPr txBox="1"/>
          <p:nvPr/>
        </p:nvSpPr>
        <p:spPr>
          <a:xfrm>
            <a:off x="4370986" y="3031035"/>
            <a:ext cx="10422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L(x+1,y+1)</a:t>
            </a:r>
            <a:endParaRPr/>
          </a:p>
        </p:txBody>
      </p:sp>
      <p:sp>
        <p:nvSpPr>
          <p:cNvPr id="428" name="Google Shape;428;p14"/>
          <p:cNvSpPr txBox="1"/>
          <p:nvPr/>
        </p:nvSpPr>
        <p:spPr>
          <a:xfrm>
            <a:off x="4575570" y="397029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0.90</a:t>
            </a:r>
            <a:endParaRPr/>
          </a:p>
        </p:txBody>
      </p:sp>
      <p:sp>
        <p:nvSpPr>
          <p:cNvPr id="429" name="Google Shape;429;p14"/>
          <p:cNvSpPr txBox="1"/>
          <p:nvPr/>
        </p:nvSpPr>
        <p:spPr>
          <a:xfrm>
            <a:off x="3611351" y="397029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0.75</a:t>
            </a:r>
            <a:endParaRPr/>
          </a:p>
        </p:txBody>
      </p:sp>
      <p:sp>
        <p:nvSpPr>
          <p:cNvPr id="430" name="Google Shape;430;p14"/>
          <p:cNvSpPr txBox="1"/>
          <p:nvPr/>
        </p:nvSpPr>
        <p:spPr>
          <a:xfrm>
            <a:off x="3529472" y="3031035"/>
            <a:ext cx="8354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L(x,y+1)</a:t>
            </a:r>
            <a:endParaRPr/>
          </a:p>
        </p:txBody>
      </p:sp>
      <p:sp>
        <p:nvSpPr>
          <p:cNvPr id="431" name="Google Shape;431;p14"/>
          <p:cNvSpPr txBox="1"/>
          <p:nvPr/>
        </p:nvSpPr>
        <p:spPr>
          <a:xfrm>
            <a:off x="2647132" y="3970290"/>
            <a:ext cx="593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0.45</a:t>
            </a:r>
            <a:endParaRPr/>
          </a:p>
        </p:txBody>
      </p:sp>
      <p:sp>
        <p:nvSpPr>
          <p:cNvPr id="432" name="Google Shape;432;p14"/>
          <p:cNvSpPr txBox="1"/>
          <p:nvPr/>
        </p:nvSpPr>
        <p:spPr>
          <a:xfrm>
            <a:off x="2481707" y="3040560"/>
            <a:ext cx="10021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L(x-1,y+1)</a:t>
            </a:r>
            <a:endParaRPr/>
          </a:p>
        </p:txBody>
      </p:sp>
      <p:sp>
        <p:nvSpPr>
          <p:cNvPr id="433" name="Google Shape;433;p14"/>
          <p:cNvSpPr txBox="1"/>
          <p:nvPr/>
        </p:nvSpPr>
        <p:spPr>
          <a:xfrm>
            <a:off x="2570804" y="2110830"/>
            <a:ext cx="7954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L(x-1,y)</a:t>
            </a:r>
            <a:endParaRPr/>
          </a:p>
        </p:txBody>
      </p:sp>
      <p:sp>
        <p:nvSpPr>
          <p:cNvPr id="434" name="Google Shape;434;p14"/>
          <p:cNvSpPr txBox="1"/>
          <p:nvPr/>
        </p:nvSpPr>
        <p:spPr>
          <a:xfrm>
            <a:off x="952562" y="5009693"/>
            <a:ext cx="7645042" cy="6560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34" l="-63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5" name="Google Shape;435;p14"/>
          <p:cNvSpPr txBox="1"/>
          <p:nvPr/>
        </p:nvSpPr>
        <p:spPr>
          <a:xfrm>
            <a:off x="1830164" y="5745699"/>
            <a:ext cx="3314369" cy="5406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681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36" name="Google Shape;436;p14"/>
          <p:cNvCxnSpPr/>
          <p:nvPr/>
        </p:nvCxnSpPr>
        <p:spPr>
          <a:xfrm>
            <a:off x="3914776" y="2295525"/>
            <a:ext cx="2761005" cy="212409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p14"/>
          <p:cNvCxnSpPr/>
          <p:nvPr/>
        </p:nvCxnSpPr>
        <p:spPr>
          <a:xfrm>
            <a:off x="3914776" y="2295525"/>
            <a:ext cx="2761005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38" name="Google Shape;438;p14"/>
          <p:cNvSpPr txBox="1"/>
          <p:nvPr/>
        </p:nvSpPr>
        <p:spPr>
          <a:xfrm>
            <a:off x="3593718" y="2110830"/>
            <a:ext cx="6286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L(x,y)</a:t>
            </a:r>
            <a:endParaRPr/>
          </a:p>
        </p:txBody>
      </p:sp>
      <p:sp>
        <p:nvSpPr>
          <p:cNvPr id="439" name="Google Shape;439;p14"/>
          <p:cNvSpPr/>
          <p:nvPr/>
        </p:nvSpPr>
        <p:spPr>
          <a:xfrm rot="3874749">
            <a:off x="4101007" y="2228254"/>
            <a:ext cx="484462" cy="522258"/>
          </a:xfrm>
          <a:prstGeom prst="arc">
            <a:avLst>
              <a:gd fmla="val 14909198" name="adj1"/>
              <a:gd fmla="val 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4"/>
          <p:cNvSpPr/>
          <p:nvPr/>
        </p:nvSpPr>
        <p:spPr>
          <a:xfrm>
            <a:off x="4599656" y="2406557"/>
            <a:ext cx="723596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6666" l="0" r="-6779" t="-99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41" name="Google Shape;441;p14"/>
          <p:cNvSpPr txBox="1"/>
          <p:nvPr/>
        </p:nvSpPr>
        <p:spPr>
          <a:xfrm>
            <a:off x="7010400" y="6286360"/>
            <a:ext cx="1202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Yao Lu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088" y="611188"/>
            <a:ext cx="4086225" cy="4010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15"/>
          <p:cNvCxnSpPr/>
          <p:nvPr/>
        </p:nvCxnSpPr>
        <p:spPr>
          <a:xfrm flipH="1" rot="10800000">
            <a:off x="2002662" y="1825625"/>
            <a:ext cx="438912" cy="29260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9" name="Google Shape;449;p15"/>
          <p:cNvCxnSpPr/>
          <p:nvPr/>
        </p:nvCxnSpPr>
        <p:spPr>
          <a:xfrm flipH="1" rot="10800000">
            <a:off x="2936112" y="1971929"/>
            <a:ext cx="320040" cy="16459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0" name="Google Shape;450;p15"/>
          <p:cNvCxnSpPr/>
          <p:nvPr/>
        </p:nvCxnSpPr>
        <p:spPr>
          <a:xfrm flipH="1" rot="10800000">
            <a:off x="2002662" y="2921000"/>
            <a:ext cx="420624" cy="18288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p15"/>
          <p:cNvCxnSpPr/>
          <p:nvPr/>
        </p:nvCxnSpPr>
        <p:spPr>
          <a:xfrm flipH="1" rot="10800000">
            <a:off x="2936112" y="3039872"/>
            <a:ext cx="365760" cy="6400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2" name="Google Shape;452;p15"/>
          <p:cNvCxnSpPr/>
          <p:nvPr/>
        </p:nvCxnSpPr>
        <p:spPr>
          <a:xfrm flipH="1" rot="10800000">
            <a:off x="1082643" y="1891919"/>
            <a:ext cx="283464" cy="20116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3" name="Google Shape;453;p15"/>
          <p:cNvCxnSpPr/>
          <p:nvPr/>
        </p:nvCxnSpPr>
        <p:spPr>
          <a:xfrm flipH="1" rot="10800000">
            <a:off x="1082643" y="2884424"/>
            <a:ext cx="182880" cy="219456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4" name="Google Shape;454;p15"/>
          <p:cNvCxnSpPr/>
          <p:nvPr/>
        </p:nvCxnSpPr>
        <p:spPr>
          <a:xfrm flipH="1" rot="10800000">
            <a:off x="3945762" y="3076448"/>
            <a:ext cx="146304" cy="9144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5" name="Google Shape;455;p15"/>
          <p:cNvCxnSpPr/>
          <p:nvPr/>
        </p:nvCxnSpPr>
        <p:spPr>
          <a:xfrm flipH="1" rot="10800000">
            <a:off x="3945762" y="2093087"/>
            <a:ext cx="146304" cy="2743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15"/>
          <p:cNvCxnSpPr/>
          <p:nvPr/>
        </p:nvCxnSpPr>
        <p:spPr>
          <a:xfrm flipH="1" rot="10800000">
            <a:off x="2002662" y="925798"/>
            <a:ext cx="365760" cy="27432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Google Shape;457;p15"/>
          <p:cNvCxnSpPr/>
          <p:nvPr/>
        </p:nvCxnSpPr>
        <p:spPr>
          <a:xfrm flipH="1" rot="10800000">
            <a:off x="2936112" y="1053814"/>
            <a:ext cx="146304" cy="146304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8" name="Google Shape;458;p15"/>
          <p:cNvCxnSpPr/>
          <p:nvPr/>
        </p:nvCxnSpPr>
        <p:spPr>
          <a:xfrm flipH="1" rot="10800000">
            <a:off x="2002662" y="3679666"/>
            <a:ext cx="274320" cy="36576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9" name="Google Shape;459;p15"/>
          <p:cNvCxnSpPr/>
          <p:nvPr/>
        </p:nvCxnSpPr>
        <p:spPr>
          <a:xfrm flipH="1" rot="10800000">
            <a:off x="2936112" y="3880834"/>
            <a:ext cx="164592" cy="16459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0" name="Google Shape;460;p15"/>
          <p:cNvCxnSpPr/>
          <p:nvPr/>
        </p:nvCxnSpPr>
        <p:spPr>
          <a:xfrm flipH="1" rot="10800000">
            <a:off x="3945762" y="3993896"/>
            <a:ext cx="18288" cy="2743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1" name="Google Shape;461;p15"/>
          <p:cNvCxnSpPr/>
          <p:nvPr/>
        </p:nvCxnSpPr>
        <p:spPr>
          <a:xfrm flipH="1" rot="10800000">
            <a:off x="3945762" y="1200118"/>
            <a:ext cx="91440" cy="2743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15"/>
          <p:cNvCxnSpPr/>
          <p:nvPr/>
        </p:nvCxnSpPr>
        <p:spPr>
          <a:xfrm flipH="1" rot="10800000">
            <a:off x="1082643" y="1026382"/>
            <a:ext cx="192024" cy="20116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p15"/>
          <p:cNvCxnSpPr/>
          <p:nvPr/>
        </p:nvCxnSpPr>
        <p:spPr>
          <a:xfrm flipH="1" rot="10800000">
            <a:off x="1082643" y="3801872"/>
            <a:ext cx="265176" cy="18288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4" name="Google Shape;464;p15"/>
          <p:cNvSpPr/>
          <p:nvPr/>
        </p:nvSpPr>
        <p:spPr>
          <a:xfrm>
            <a:off x="6134100" y="1524000"/>
            <a:ext cx="2286000" cy="2286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15"/>
          <p:cNvCxnSpPr>
            <a:stCxn id="464" idx="2"/>
            <a:endCxn id="464" idx="6"/>
          </p:cNvCxnSpPr>
          <p:nvPr/>
        </p:nvCxnSpPr>
        <p:spPr>
          <a:xfrm>
            <a:off x="6134100" y="26670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15"/>
          <p:cNvCxnSpPr>
            <a:stCxn id="464" idx="0"/>
            <a:endCxn id="464" idx="4"/>
          </p:cNvCxnSpPr>
          <p:nvPr/>
        </p:nvCxnSpPr>
        <p:spPr>
          <a:xfrm>
            <a:off x="7277100" y="1524000"/>
            <a:ext cx="0" cy="228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15"/>
          <p:cNvCxnSpPr>
            <a:stCxn id="464" idx="1"/>
            <a:endCxn id="464" idx="5"/>
          </p:cNvCxnSpPr>
          <p:nvPr/>
        </p:nvCxnSpPr>
        <p:spPr>
          <a:xfrm>
            <a:off x="6468877" y="1858777"/>
            <a:ext cx="1616400" cy="161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15"/>
          <p:cNvCxnSpPr>
            <a:stCxn id="464" idx="7"/>
            <a:endCxn id="464" idx="3"/>
          </p:cNvCxnSpPr>
          <p:nvPr/>
        </p:nvCxnSpPr>
        <p:spPr>
          <a:xfrm flipH="1">
            <a:off x="6468923" y="1858777"/>
            <a:ext cx="1616400" cy="161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9" name="Google Shape;469;p15"/>
          <p:cNvSpPr/>
          <p:nvPr/>
        </p:nvSpPr>
        <p:spPr>
          <a:xfrm>
            <a:off x="4963927" y="2336800"/>
            <a:ext cx="622300" cy="7030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5"/>
          <p:cNvSpPr/>
          <p:nvPr/>
        </p:nvSpPr>
        <p:spPr>
          <a:xfrm rot="5400000">
            <a:off x="6468877" y="1805939"/>
            <a:ext cx="1645920" cy="1645920"/>
          </a:xfrm>
          <a:prstGeom prst="pie">
            <a:avLst>
              <a:gd fmla="val 10808887" name="adj1"/>
              <a:gd fmla="val 13525464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5"/>
          <p:cNvSpPr/>
          <p:nvPr/>
        </p:nvSpPr>
        <p:spPr>
          <a:xfrm rot="5400000">
            <a:off x="6726581" y="2105660"/>
            <a:ext cx="1097280" cy="1097280"/>
          </a:xfrm>
          <a:prstGeom prst="pie">
            <a:avLst>
              <a:gd fmla="val 13616669" name="adj1"/>
              <a:gd fmla="val 16236093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5"/>
          <p:cNvSpPr txBox="1"/>
          <p:nvPr/>
        </p:nvSpPr>
        <p:spPr>
          <a:xfrm>
            <a:off x="783107" y="4800600"/>
            <a:ext cx="331693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Orientations in each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16 pixels of the cell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5"/>
          <p:cNvSpPr txBox="1"/>
          <p:nvPr/>
        </p:nvSpPr>
        <p:spPr>
          <a:xfrm>
            <a:off x="5723822" y="4191000"/>
            <a:ext cx="31065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orientations all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ended up in two bins: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 in one bin, 5 in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other. (rough count)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75" name="Google Shape;475;p15"/>
          <p:cNvSpPr txBox="1"/>
          <p:nvPr/>
        </p:nvSpPr>
        <p:spPr>
          <a:xfrm>
            <a:off x="6314774" y="5955268"/>
            <a:ext cx="1770549" cy="3693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5 11 0 0 0 0 0 0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"/>
          <p:cNvSpPr txBox="1"/>
          <p:nvPr/>
        </p:nvSpPr>
        <p:spPr>
          <a:xfrm>
            <a:off x="761506" y="841043"/>
            <a:ext cx="8305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version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with a 16x16 window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(256 pixels)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 the 16x16 window into a 4x4 grid of cells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(16 cells)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an </a:t>
            </a: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orientation histogram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each cell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cells * 8 orientations = 128 dimensional descriptor</a:t>
            </a:r>
            <a:endParaRPr/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Threshold normalize the descriptor:</a:t>
            </a:r>
            <a:endParaRPr/>
          </a:p>
          <a:p>
            <a:pPr indent="-171450" lvl="1" marL="7429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7429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6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SIFT descriptor</a:t>
            </a:r>
            <a:endParaRPr/>
          </a:p>
        </p:txBody>
      </p:sp>
      <p:sp>
        <p:nvSpPr>
          <p:cNvPr id="482" name="Google Shape;482;p16"/>
          <p:cNvSpPr/>
          <p:nvPr/>
        </p:nvSpPr>
        <p:spPr>
          <a:xfrm>
            <a:off x="2559050" y="6411913"/>
            <a:ext cx="36861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Adapted from slide by David Lowe</a:t>
            </a:r>
            <a:endParaRPr/>
          </a:p>
        </p:txBody>
      </p:sp>
      <p:grpSp>
        <p:nvGrpSpPr>
          <p:cNvPr id="483" name="Google Shape;483;p16"/>
          <p:cNvGrpSpPr/>
          <p:nvPr/>
        </p:nvGrpSpPr>
        <p:grpSpPr>
          <a:xfrm>
            <a:off x="1371600" y="4800600"/>
            <a:ext cx="5791200" cy="914610"/>
            <a:chOff x="1371600" y="3733164"/>
            <a:chExt cx="5791200" cy="914610"/>
          </a:xfrm>
        </p:grpSpPr>
        <p:cxnSp>
          <p:nvCxnSpPr>
            <p:cNvPr id="484" name="Google Shape;484;p16"/>
            <p:cNvCxnSpPr/>
            <p:nvPr/>
          </p:nvCxnSpPr>
          <p:spPr>
            <a:xfrm flipH="1" rot="10800000">
              <a:off x="1371600" y="4642259"/>
              <a:ext cx="5791200" cy="392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85" name="Google Shape;485;p16"/>
            <p:cNvSpPr/>
            <p:nvPr/>
          </p:nvSpPr>
          <p:spPr>
            <a:xfrm>
              <a:off x="1371600" y="3733164"/>
              <a:ext cx="228600" cy="913022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1600200" y="4190469"/>
              <a:ext cx="228600" cy="455717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1828800" y="4038600"/>
              <a:ext cx="228600" cy="607586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2057400" y="4567089"/>
              <a:ext cx="228600" cy="79095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2286000" y="4414402"/>
              <a:ext cx="228600" cy="231784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2514600" y="4567089"/>
              <a:ext cx="228600" cy="79096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2743200" y="4342904"/>
              <a:ext cx="228600" cy="303282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2971800" y="4342904"/>
              <a:ext cx="228600" cy="30487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199906" y="4038599"/>
              <a:ext cx="228600" cy="605007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28506" y="4187890"/>
              <a:ext cx="228600" cy="455717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657106" y="3733164"/>
              <a:ext cx="228600" cy="910443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885706" y="4564510"/>
              <a:ext cx="228600" cy="79095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4114306" y="4340325"/>
              <a:ext cx="228600" cy="303282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4342906" y="4564510"/>
              <a:ext cx="228600" cy="79096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4571506" y="4190469"/>
              <a:ext cx="228600" cy="453138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4800106" y="4340325"/>
              <a:ext cx="228600" cy="30487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5027718" y="3962399"/>
              <a:ext cx="228600" cy="679861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5256318" y="4186544"/>
              <a:ext cx="228600" cy="455717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5484918" y="4338979"/>
              <a:ext cx="228600" cy="303282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5713518" y="4563164"/>
              <a:ext cx="228600" cy="79095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5942118" y="4338979"/>
              <a:ext cx="228600" cy="303282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6170718" y="4563164"/>
              <a:ext cx="228600" cy="79096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6399318" y="3962399"/>
              <a:ext cx="228600" cy="679862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6627918" y="4338979"/>
              <a:ext cx="228600" cy="30487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509" name="Google Shape;509;p16"/>
          <p:cNvCxnSpPr/>
          <p:nvPr/>
        </p:nvCxnSpPr>
        <p:spPr>
          <a:xfrm>
            <a:off x="1371600" y="4800600"/>
            <a:ext cx="57912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p16"/>
          <p:cNvSpPr txBox="1"/>
          <p:nvPr/>
        </p:nvSpPr>
        <p:spPr>
          <a:xfrm>
            <a:off x="914400" y="46101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903" y="3200400"/>
            <a:ext cx="1873297" cy="101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1504" y="3192582"/>
            <a:ext cx="1567788" cy="590122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6"/>
          <p:cNvSpPr txBox="1"/>
          <p:nvPr/>
        </p:nvSpPr>
        <p:spPr>
          <a:xfrm>
            <a:off x="4372968" y="3317544"/>
            <a:ext cx="16749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such that: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6"/>
          <p:cNvSpPr/>
          <p:nvPr/>
        </p:nvSpPr>
        <p:spPr>
          <a:xfrm>
            <a:off x="7543800" y="1371600"/>
            <a:ext cx="1066800" cy="914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15" name="Google Shape;515;p16"/>
          <p:cNvCxnSpPr/>
          <p:nvPr/>
        </p:nvCxnSpPr>
        <p:spPr>
          <a:xfrm>
            <a:off x="8077200" y="1371600"/>
            <a:ext cx="0" cy="9144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16"/>
          <p:cNvCxnSpPr/>
          <p:nvPr/>
        </p:nvCxnSpPr>
        <p:spPr>
          <a:xfrm>
            <a:off x="8343331" y="1371600"/>
            <a:ext cx="0" cy="9144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16"/>
          <p:cNvCxnSpPr/>
          <p:nvPr/>
        </p:nvCxnSpPr>
        <p:spPr>
          <a:xfrm>
            <a:off x="7848600" y="1360227"/>
            <a:ext cx="0" cy="9144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16"/>
          <p:cNvCxnSpPr>
            <a:stCxn id="514" idx="1"/>
          </p:cNvCxnSpPr>
          <p:nvPr/>
        </p:nvCxnSpPr>
        <p:spPr>
          <a:xfrm>
            <a:off x="7543800" y="1828800"/>
            <a:ext cx="10668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16"/>
          <p:cNvCxnSpPr/>
          <p:nvPr/>
        </p:nvCxnSpPr>
        <p:spPr>
          <a:xfrm>
            <a:off x="7543800" y="1633182"/>
            <a:ext cx="10668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" name="Google Shape;520;p16"/>
          <p:cNvCxnSpPr/>
          <p:nvPr/>
        </p:nvCxnSpPr>
        <p:spPr>
          <a:xfrm>
            <a:off x="7543800" y="2092657"/>
            <a:ext cx="10668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1" name="Google Shape;521;p1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Properties of SIFT</a:t>
            </a:r>
            <a:endParaRPr/>
          </a:p>
        </p:txBody>
      </p:sp>
      <p:sp>
        <p:nvSpPr>
          <p:cNvPr id="527" name="Google Shape;527;p17"/>
          <p:cNvSpPr txBox="1"/>
          <p:nvPr>
            <p:ph idx="1" type="body"/>
          </p:nvPr>
        </p:nvSpPr>
        <p:spPr>
          <a:xfrm>
            <a:off x="685800" y="914400"/>
            <a:ext cx="77724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Extraordinarily robust matching technique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Can handle changes in viewpoint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/>
              <a:t>Up to about 30 degree out of plane rotation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Can handle significant changes in illumination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/>
              <a:t>Sometimes even day vs. night (below)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Fast and efficient—can run in real time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Various code available</a:t>
            </a:r>
            <a:endParaRPr/>
          </a:p>
          <a:p>
            <a:pPr indent="-228600" lvl="2" marL="114300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http://www.cs.ubc.ca/~lowe/keypoints/</a:t>
            </a:r>
            <a:endParaRPr sz="1100"/>
          </a:p>
          <a:p>
            <a:pPr indent="-158750" lvl="2" marL="114300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descr="http://www.cs.washington.edu/homes/snavely/outgoing/test/1a.jpg" id="528" name="Google Shape;5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3487738"/>
            <a:ext cx="4495800" cy="3370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cs.washington.edu/homes/snavely/outgoing/test/2a.jpg" id="529" name="Google Shape;52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9313" y="3494088"/>
            <a:ext cx="4484687" cy="336391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47800"/>
            <a:ext cx="44196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447800"/>
            <a:ext cx="44196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8"/>
          <p:cNvSpPr txBox="1"/>
          <p:nvPr/>
        </p:nvSpPr>
        <p:spPr>
          <a:xfrm>
            <a:off x="2781300" y="5910263"/>
            <a:ext cx="36195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NASA Mars Rover images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SIFT feature matches</a:t>
            </a: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by Noah Snavely</a:t>
            </a:r>
            <a:endParaRPr/>
          </a:p>
        </p:txBody>
      </p:sp>
      <p:sp>
        <p:nvSpPr>
          <p:cNvPr id="539" name="Google Shape;539;p18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 sz="2400"/>
          </a:p>
        </p:txBody>
      </p:sp>
      <p:sp>
        <p:nvSpPr>
          <p:cNvPr id="540" name="Google Shape;540;p18"/>
          <p:cNvSpPr/>
          <p:nvPr/>
        </p:nvSpPr>
        <p:spPr>
          <a:xfrm>
            <a:off x="141027" y="1394346"/>
            <a:ext cx="2971800" cy="83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p18"/>
          <p:cNvSpPr/>
          <p:nvPr/>
        </p:nvSpPr>
        <p:spPr>
          <a:xfrm>
            <a:off x="6019800" y="5086493"/>
            <a:ext cx="2971800" cy="83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1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9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Object Recognition</a:t>
            </a:r>
            <a:endParaRPr/>
          </a:p>
        </p:txBody>
      </p:sp>
      <p:pic>
        <p:nvPicPr>
          <p:cNvPr id="548" name="Google Shape;5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1024" y="1295400"/>
            <a:ext cx="9245024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9"/>
          <p:cNvSpPr txBox="1"/>
          <p:nvPr/>
        </p:nvSpPr>
        <p:spPr>
          <a:xfrm>
            <a:off x="7522267" y="6248400"/>
            <a:ext cx="16217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Lowe, IJCV04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9"/>
          <p:cNvSpPr txBox="1"/>
          <p:nvPr/>
        </p:nvSpPr>
        <p:spPr>
          <a:xfrm>
            <a:off x="533400" y="4648200"/>
            <a:ext cx="86106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SIFT is extremely powerful for object instance recognition, especially for well-textured objects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Review</a:t>
            </a:r>
            <a:endParaRPr/>
          </a:p>
        </p:txBody>
      </p:sp>
      <p:sp>
        <p:nvSpPr>
          <p:cNvPr id="266" name="Google Shape;266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Harris Operator: at each pixel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Compute smoothed ΣI</a:t>
            </a:r>
            <a:r>
              <a:rPr baseline="-25000" lang="en-US"/>
              <a:t>x</a:t>
            </a:r>
            <a:r>
              <a:rPr baseline="30000" lang="en-US"/>
              <a:t>2</a:t>
            </a:r>
            <a:r>
              <a:rPr lang="en-US"/>
              <a:t>, ΣI</a:t>
            </a:r>
            <a:r>
              <a:rPr baseline="-25000" lang="en-US"/>
              <a:t>y</a:t>
            </a:r>
            <a:r>
              <a:rPr baseline="30000" lang="en-US"/>
              <a:t>2</a:t>
            </a:r>
            <a:r>
              <a:rPr lang="en-US"/>
              <a:t>, ΣI</a:t>
            </a:r>
            <a:r>
              <a:rPr baseline="-25000" lang="en-US"/>
              <a:t>x</a:t>
            </a:r>
            <a:r>
              <a:rPr lang="en-US"/>
              <a:t>I</a:t>
            </a:r>
            <a:r>
              <a:rPr baseline="-25000" lang="en-US"/>
              <a:t>y</a:t>
            </a:r>
            <a:endParaRPr baseline="-25000"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Construct the Harris matrix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 it to compute the response function R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Threshold and find peaks.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SIFT Key point finder: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Perform difference of Gaussians for multiple parameter σ’s in multiple epochs at different resolutions.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Find points that are max’s and min’s and call them the key points; record location and scale.</a:t>
            </a:r>
            <a:endParaRPr/>
          </a:p>
        </p:txBody>
      </p:sp>
      <p:sp>
        <p:nvSpPr>
          <p:cNvPr id="267" name="Google Shape;267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0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Google Goggle</a:t>
            </a:r>
            <a:endParaRPr/>
          </a:p>
        </p:txBody>
      </p:sp>
      <p:pic>
        <p:nvPicPr>
          <p:cNvPr id="557" name="Google Shape;5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713" y="1066800"/>
            <a:ext cx="87757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1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1320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panorama?</a:t>
            </a:r>
            <a:endParaRPr/>
          </a:p>
        </p:txBody>
      </p:sp>
      <p:sp>
        <p:nvSpPr>
          <p:cNvPr id="564" name="Google Shape;564;p21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3207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We need to match (align) images</a:t>
            </a:r>
            <a:endParaRPr/>
          </a:p>
        </p:txBody>
      </p:sp>
      <p:grpSp>
        <p:nvGrpSpPr>
          <p:cNvPr id="565" name="Google Shape;565;p21"/>
          <p:cNvGrpSpPr/>
          <p:nvPr/>
        </p:nvGrpSpPr>
        <p:grpSpPr>
          <a:xfrm>
            <a:off x="819150" y="3435350"/>
            <a:ext cx="7486650" cy="2660650"/>
            <a:chOff x="0" y="0"/>
            <a:chExt cx="4716" cy="1675"/>
          </a:xfrm>
        </p:grpSpPr>
        <p:pic>
          <p:nvPicPr>
            <p:cNvPr id="566" name="Google Shape;56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316" cy="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0" y="0"/>
              <a:ext cx="2316" cy="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" name="Google Shape;568;p2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2"/>
          <p:cNvGrpSpPr/>
          <p:nvPr/>
        </p:nvGrpSpPr>
        <p:grpSpPr>
          <a:xfrm>
            <a:off x="820738" y="3436938"/>
            <a:ext cx="7485062" cy="2663825"/>
            <a:chOff x="0" y="0"/>
            <a:chExt cx="4715" cy="1678"/>
          </a:xfrm>
        </p:grpSpPr>
        <p:pic>
          <p:nvPicPr>
            <p:cNvPr id="574" name="Google Shape;574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" y="0"/>
              <a:ext cx="2315" cy="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315" cy="16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6" name="Google Shape;576;p22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1320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Matching with Features</a:t>
            </a:r>
            <a:endParaRPr/>
          </a:p>
        </p:txBody>
      </p:sp>
      <p:sp>
        <p:nvSpPr>
          <p:cNvPr id="577" name="Google Shape;577;p22"/>
          <p:cNvSpPr/>
          <p:nvPr/>
        </p:nvSpPr>
        <p:spPr>
          <a:xfrm>
            <a:off x="838200" y="1219200"/>
            <a:ext cx="7086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0625" wrap="square" tIns="0">
            <a:noAutofit/>
          </a:bodyPr>
          <a:lstStyle/>
          <a:p>
            <a:pPr indent="-177800" lvl="0" marL="396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feature points in both images</a:t>
            </a:r>
            <a:endParaRPr/>
          </a:p>
        </p:txBody>
      </p:sp>
      <p:sp>
        <p:nvSpPr>
          <p:cNvPr id="578" name="Google Shape;578;p2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3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1320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Matching with Features</a:t>
            </a:r>
            <a:endParaRPr/>
          </a:p>
        </p:txBody>
      </p:sp>
      <p:sp>
        <p:nvSpPr>
          <p:cNvPr id="584" name="Google Shape;584;p23"/>
          <p:cNvSpPr/>
          <p:nvPr/>
        </p:nvSpPr>
        <p:spPr>
          <a:xfrm>
            <a:off x="838200" y="1219200"/>
            <a:ext cx="70866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0625" wrap="square" tIns="0">
            <a:noAutofit/>
          </a:bodyPr>
          <a:lstStyle/>
          <a:p>
            <a:pPr indent="-177800" lvl="0" marL="396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feature points in both images</a:t>
            </a:r>
            <a:endParaRPr/>
          </a:p>
          <a:p>
            <a:pPr indent="-177800" lvl="0" marL="39688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corresponding pairs</a:t>
            </a:r>
            <a:endParaRPr/>
          </a:p>
        </p:txBody>
      </p:sp>
      <p:grpSp>
        <p:nvGrpSpPr>
          <p:cNvPr id="585" name="Google Shape;585;p23"/>
          <p:cNvGrpSpPr/>
          <p:nvPr/>
        </p:nvGrpSpPr>
        <p:grpSpPr>
          <a:xfrm>
            <a:off x="822325" y="3436938"/>
            <a:ext cx="7485063" cy="2663825"/>
            <a:chOff x="0" y="0"/>
            <a:chExt cx="4715" cy="1678"/>
          </a:xfrm>
        </p:grpSpPr>
        <p:pic>
          <p:nvPicPr>
            <p:cNvPr id="586" name="Google Shape;58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00" y="0"/>
              <a:ext cx="2315" cy="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315" cy="167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8" name="Google Shape;588;p23"/>
            <p:cNvCxnSpPr/>
            <p:nvPr/>
          </p:nvCxnSpPr>
          <p:spPr>
            <a:xfrm flipH="1" rot="10800000">
              <a:off x="1536" y="504"/>
              <a:ext cx="1200" cy="96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589" name="Google Shape;589;p23"/>
            <p:cNvCxnSpPr/>
            <p:nvPr/>
          </p:nvCxnSpPr>
          <p:spPr>
            <a:xfrm>
              <a:off x="2130" y="674"/>
              <a:ext cx="1144" cy="9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590" name="Google Shape;590;p23"/>
            <p:cNvCxnSpPr/>
            <p:nvPr/>
          </p:nvCxnSpPr>
          <p:spPr>
            <a:xfrm flipH="1" rot="10800000">
              <a:off x="1810" y="1368"/>
              <a:ext cx="1070" cy="9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591" name="Google Shape;591;p23"/>
            <p:cNvCxnSpPr/>
            <p:nvPr/>
          </p:nvCxnSpPr>
          <p:spPr>
            <a:xfrm flipH="1" rot="10800000">
              <a:off x="2098" y="1080"/>
              <a:ext cx="1094" cy="26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592" name="Google Shape;592;p23"/>
            <p:cNvCxnSpPr/>
            <p:nvPr/>
          </p:nvCxnSpPr>
          <p:spPr>
            <a:xfrm flipH="1" rot="10800000">
              <a:off x="1634" y="816"/>
              <a:ext cx="1150" cy="82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sp>
        <p:nvSpPr>
          <p:cNvPr id="593" name="Google Shape;593;p2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4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1320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Matching with Features</a:t>
            </a:r>
            <a:endParaRPr/>
          </a:p>
        </p:txBody>
      </p:sp>
      <p:sp>
        <p:nvSpPr>
          <p:cNvPr id="599" name="Google Shape;599;p24"/>
          <p:cNvSpPr/>
          <p:nvPr/>
        </p:nvSpPr>
        <p:spPr>
          <a:xfrm>
            <a:off x="838200" y="1219200"/>
            <a:ext cx="8305800" cy="2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0625" wrap="square" tIns="0">
            <a:noAutofit/>
          </a:bodyPr>
          <a:lstStyle/>
          <a:p>
            <a:pPr indent="-177800" lvl="0" marL="3968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feature points in both images</a:t>
            </a:r>
            <a:endParaRPr/>
          </a:p>
          <a:p>
            <a:pPr indent="-177800" lvl="0" marL="39688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corresponding pairs</a:t>
            </a:r>
            <a:endParaRPr/>
          </a:p>
          <a:p>
            <a:pPr indent="-177800" lvl="0" marL="39688" marR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•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these matching pairs to align images - the required mapping is called a </a:t>
            </a: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homography.</a:t>
            </a:r>
            <a:endParaRPr/>
          </a:p>
        </p:txBody>
      </p:sp>
      <p:pic>
        <p:nvPicPr>
          <p:cNvPr id="600" name="Google Shape;6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806" y="3733800"/>
            <a:ext cx="5691188" cy="284638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5"/>
          <p:cNvSpPr txBox="1"/>
          <p:nvPr>
            <p:ph idx="4294967295"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Automatic mosaicing</a:t>
            </a:r>
            <a:endParaRPr/>
          </a:p>
        </p:txBody>
      </p:sp>
      <p:grpSp>
        <p:nvGrpSpPr>
          <p:cNvPr id="608" name="Google Shape;608;p25"/>
          <p:cNvGrpSpPr/>
          <p:nvPr/>
        </p:nvGrpSpPr>
        <p:grpSpPr>
          <a:xfrm>
            <a:off x="1905000" y="1173162"/>
            <a:ext cx="5257800" cy="4724400"/>
            <a:chOff x="1104" y="528"/>
            <a:chExt cx="3552" cy="3264"/>
          </a:xfrm>
        </p:grpSpPr>
        <p:graphicFrame>
          <p:nvGraphicFramePr>
            <p:cNvPr id="609" name="Google Shape;609;p25"/>
            <p:cNvGraphicFramePr/>
            <p:nvPr/>
          </p:nvGraphicFramePr>
          <p:xfrm>
            <a:off x="1104" y="528"/>
            <a:ext cx="3552" cy="1281"/>
          </p:xfrm>
          <a:graphic>
            <a:graphicData uri="http://schemas.openxmlformats.org/presentationml/2006/ole">
              <mc:AlternateContent>
                <mc:Choice Requires="v">
                  <p:oleObj r:id="rId4" imgH="1281" imgW="3552" progId="" spid="_x0000_s1">
                    <p:embed/>
                  </p:oleObj>
                </mc:Choice>
                <mc:Fallback>
                  <p:oleObj r:id="rId5" imgH="1281" imgW="3552" progId="">
                    <p:embed/>
                    <p:pic>
                      <p:nvPicPr>
                        <p:cNvPr id="609" name="Google Shape;609;p25"/>
                        <p:cNvPicPr preferRelativeResize="0"/>
                        <p:nvPr/>
                      </p:nvPicPr>
                      <p:blipFill rotWithShape="1">
                        <a:blip r:embed="rId6">
                          <a:alphaModFix/>
                        </a:blip>
                        <a:srcRect b="0" l="0" r="0" t="0"/>
                        <a:stretch/>
                      </p:blipFill>
                      <p:spPr>
                        <a:xfrm>
                          <a:off x="1104" y="528"/>
                          <a:ext cx="3552" cy="1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10" name="Google Shape;610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04" y="1824"/>
              <a:ext cx="3552" cy="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04" y="2805"/>
              <a:ext cx="3552" cy="9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2" name="Google Shape;612;p2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6"/>
          <p:cNvSpPr txBox="1"/>
          <p:nvPr>
            <p:ph idx="4294967295" type="title"/>
          </p:nvPr>
        </p:nvSpPr>
        <p:spPr>
          <a:xfrm>
            <a:off x="457200" y="-95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Recognition of specific objects, scenes</a:t>
            </a:r>
            <a:endParaRPr/>
          </a:p>
        </p:txBody>
      </p:sp>
      <p:pic>
        <p:nvPicPr>
          <p:cNvPr descr="recognition_specific" id="619" name="Google Shape;619;p26"/>
          <p:cNvPicPr preferRelativeResize="0"/>
          <p:nvPr/>
        </p:nvPicPr>
        <p:blipFill rotWithShape="1">
          <a:blip r:embed="rId3">
            <a:alphaModFix/>
          </a:blip>
          <a:srcRect b="16622" l="0" r="47762" t="0"/>
          <a:stretch/>
        </p:blipFill>
        <p:spPr>
          <a:xfrm>
            <a:off x="1008063" y="3225800"/>
            <a:ext cx="3344862" cy="287496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26"/>
          <p:cNvSpPr txBox="1"/>
          <p:nvPr/>
        </p:nvSpPr>
        <p:spPr>
          <a:xfrm>
            <a:off x="1403350" y="6105525"/>
            <a:ext cx="3048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Rothganger et al. 2003</a:t>
            </a:r>
            <a:endParaRPr/>
          </a:p>
        </p:txBody>
      </p:sp>
      <p:sp>
        <p:nvSpPr>
          <p:cNvPr id="621" name="Google Shape;621;p26"/>
          <p:cNvSpPr txBox="1"/>
          <p:nvPr/>
        </p:nvSpPr>
        <p:spPr>
          <a:xfrm>
            <a:off x="5105400" y="6091237"/>
            <a:ext cx="30480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 2002</a:t>
            </a:r>
            <a:endParaRPr/>
          </a:p>
        </p:txBody>
      </p:sp>
      <p:pic>
        <p:nvPicPr>
          <p:cNvPr descr="recognition_specific" id="622" name="Google Shape;622;p26"/>
          <p:cNvPicPr preferRelativeResize="0"/>
          <p:nvPr/>
        </p:nvPicPr>
        <p:blipFill rotWithShape="1">
          <a:blip r:embed="rId4">
            <a:alphaModFix/>
          </a:blip>
          <a:srcRect b="16622" l="52237" r="0" t="0"/>
          <a:stretch/>
        </p:blipFill>
        <p:spPr>
          <a:xfrm>
            <a:off x="5308600" y="3689350"/>
            <a:ext cx="2503488" cy="2354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mid_dino" id="623" name="Google Shape;62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388" y="1092200"/>
            <a:ext cx="4537075" cy="149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4" name="Google Shape;624;p26"/>
          <p:cNvSpPr/>
          <p:nvPr/>
        </p:nvSpPr>
        <p:spPr>
          <a:xfrm>
            <a:off x="2519363" y="3144837"/>
            <a:ext cx="2006600" cy="865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6"/>
          <p:cNvSpPr/>
          <p:nvPr/>
        </p:nvSpPr>
        <p:spPr>
          <a:xfrm rot="5400000">
            <a:off x="76200" y="5257800"/>
            <a:ext cx="21336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6"/>
          <p:cNvSpPr txBox="1"/>
          <p:nvPr/>
        </p:nvSpPr>
        <p:spPr>
          <a:xfrm>
            <a:off x="1044575" y="2584450"/>
            <a:ext cx="3048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Schmid and Mohr 1997</a:t>
            </a:r>
            <a:endParaRPr/>
          </a:p>
        </p:txBody>
      </p:sp>
      <p:pic>
        <p:nvPicPr>
          <p:cNvPr descr="groundhog1" id="627" name="Google Shape;62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7063" y="1220787"/>
            <a:ext cx="1627187" cy="130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ndhog2" id="628" name="Google Shape;62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49863" y="1200150"/>
            <a:ext cx="1655762" cy="13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26"/>
          <p:cNvSpPr txBox="1"/>
          <p:nvPr/>
        </p:nvSpPr>
        <p:spPr>
          <a:xfrm>
            <a:off x="5448300" y="2568575"/>
            <a:ext cx="3048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Sivic and Zisserman, 2003</a:t>
            </a:r>
            <a:endParaRPr/>
          </a:p>
        </p:txBody>
      </p:sp>
      <p:sp>
        <p:nvSpPr>
          <p:cNvPr id="630" name="Google Shape;630;p26"/>
          <p:cNvSpPr txBox="1"/>
          <p:nvPr/>
        </p:nvSpPr>
        <p:spPr>
          <a:xfrm>
            <a:off x="0" y="6553200"/>
            <a:ext cx="1981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Kristen Grauman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7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3D Reconstructions</a:t>
            </a:r>
            <a:endParaRPr/>
          </a:p>
        </p:txBody>
      </p:sp>
      <p:sp>
        <p:nvSpPr>
          <p:cNvPr id="637" name="Google Shape;637;p27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Photosynth (also called Photo Tourism) developed at UW by Noah Snavely, Steve Seitz, Rick Szeliski and others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http://www.youtube.com/watch?v=p16frKJLVi0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Building Rome in a day, developed at UW by Sameer Agarwal, Noah Snavely, Steve Seitz and others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http://www.youtube.com/watch?v=kxtQqYLRaSQ&amp;feature=player_embedded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8" name="Google Shape;638;p2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8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does the SIFT  descriptor fail?</a:t>
            </a:r>
            <a:endParaRPr/>
          </a:p>
        </p:txBody>
      </p:sp>
      <p:pic>
        <p:nvPicPr>
          <p:cNvPr descr="C:\larryz\papers\BinaryFeature\CameraReady\figures\Full_10K_Liberty_SIFT_ttop12.jpg" id="644" name="Google Shape;6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325455"/>
            <a:ext cx="8508804" cy="1475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larryz\papers\BinaryFeature\CameraReady\figures\Full_10K_ND_SIFT_ttop12.jpg" id="645" name="Google Shape;6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1" y="1752737"/>
            <a:ext cx="8508804" cy="14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8"/>
          <p:cNvSpPr txBox="1"/>
          <p:nvPr/>
        </p:nvSpPr>
        <p:spPr>
          <a:xfrm>
            <a:off x="762000" y="1219200"/>
            <a:ext cx="6629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Patches SIFT thought were the same but aren’t: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9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methods: Daisy</a:t>
            </a:r>
            <a:endParaRPr/>
          </a:p>
        </p:txBody>
      </p:sp>
      <p:pic>
        <p:nvPicPr>
          <p:cNvPr id="653" name="Google Shape;6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1600200"/>
            <a:ext cx="3848100" cy="3433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4" name="Google Shape;654;p29"/>
          <p:cNvGraphicFramePr/>
          <p:nvPr/>
        </p:nvGraphicFramePr>
        <p:xfrm>
          <a:off x="1143000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{3063EEED-3EEF-4AE0-94D1-F08199ADFB82}</a:tableStyleId>
              </a:tblPr>
              <a:tblGrid>
                <a:gridCol w="419100"/>
                <a:gridCol w="419100"/>
                <a:gridCol w="419100"/>
                <a:gridCol w="419100"/>
              </a:tblGrid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5" name="Google Shape;655;p29"/>
          <p:cNvSpPr txBox="1"/>
          <p:nvPr/>
        </p:nvSpPr>
        <p:spPr>
          <a:xfrm>
            <a:off x="1524000" y="411480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SIFT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9"/>
          <p:cNvSpPr txBox="1"/>
          <p:nvPr/>
        </p:nvSpPr>
        <p:spPr>
          <a:xfrm>
            <a:off x="5982442" y="525780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Daisy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9"/>
          <p:cNvSpPr txBox="1"/>
          <p:nvPr/>
        </p:nvSpPr>
        <p:spPr>
          <a:xfrm>
            <a:off x="2971800" y="6248400"/>
            <a:ext cx="6019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Picking the best DAISY, S. Winder, G. Hua, M. Brown, CVPR 09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9"/>
          <p:cNvSpPr txBox="1"/>
          <p:nvPr/>
        </p:nvSpPr>
        <p:spPr>
          <a:xfrm>
            <a:off x="4267942" y="1122218"/>
            <a:ext cx="4343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Circular gradient binning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"/>
          <p:cNvSpPr txBox="1"/>
          <p:nvPr/>
        </p:nvSpPr>
        <p:spPr>
          <a:xfrm>
            <a:off x="381000" y="572869"/>
            <a:ext cx="8305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we find corresponding points?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ata\InterestPointEval\Graffiti\img1.png" id="273" name="Google Shape;2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476" y="1867535"/>
            <a:ext cx="3717925" cy="2974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ata\InterestPointEval\Graffiti\img5.png" id="274" name="Google Shape;27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0275" y="1867535"/>
            <a:ext cx="3717925" cy="2974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3"/>
          <p:cNvCxnSpPr/>
          <p:nvPr/>
        </p:nvCxnSpPr>
        <p:spPr>
          <a:xfrm>
            <a:off x="1524000" y="2514600"/>
            <a:ext cx="4724400" cy="7620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76" name="Google Shape;276;p3"/>
          <p:cNvCxnSpPr/>
          <p:nvPr/>
        </p:nvCxnSpPr>
        <p:spPr>
          <a:xfrm>
            <a:off x="3048000" y="2895600"/>
            <a:ext cx="3810000" cy="22860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77" name="Google Shape;277;p3"/>
          <p:cNvCxnSpPr/>
          <p:nvPr/>
        </p:nvCxnSpPr>
        <p:spPr>
          <a:xfrm>
            <a:off x="2286000" y="3886200"/>
            <a:ext cx="4313237" cy="266700"/>
          </a:xfrm>
          <a:prstGeom prst="straightConnector1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0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methods: SURF</a:t>
            </a:r>
            <a:endParaRPr/>
          </a:p>
        </p:txBody>
      </p:sp>
      <p:sp>
        <p:nvSpPr>
          <p:cNvPr id="665" name="Google Shape;665;p30"/>
          <p:cNvSpPr txBox="1"/>
          <p:nvPr/>
        </p:nvSpPr>
        <p:spPr>
          <a:xfrm>
            <a:off x="685800" y="1066800"/>
            <a:ext cx="533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computational efficiency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compute gradient histogram with 4 bins: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599" y="1924050"/>
            <a:ext cx="7229475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0"/>
          <p:cNvSpPr txBox="1"/>
          <p:nvPr/>
        </p:nvSpPr>
        <p:spPr>
          <a:xfrm>
            <a:off x="990599" y="5943600"/>
            <a:ext cx="7239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SURF: Speeded Up Robust Features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Herbert Bay, Tinne Tuytelaars, and Luc Van Gool, ECCV 2006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69" name="Google Shape;669;p30"/>
          <p:cNvSpPr/>
          <p:nvPr/>
        </p:nvSpPr>
        <p:spPr>
          <a:xfrm>
            <a:off x="1676400" y="2971800"/>
            <a:ext cx="45719" cy="1219200"/>
          </a:xfrm>
          <a:prstGeom prst="leftBracket">
            <a:avLst>
              <a:gd fmla="val 8333" name="adj"/>
            </a:avLst>
          </a:prstGeom>
          <a:solidFill>
            <a:schemeClr val="accen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1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methods: BRIEF </a:t>
            </a:r>
            <a:endParaRPr/>
          </a:p>
        </p:txBody>
      </p:sp>
      <p:sp>
        <p:nvSpPr>
          <p:cNvPr id="675" name="Google Shape;675;p31"/>
          <p:cNvSpPr txBox="1"/>
          <p:nvPr/>
        </p:nvSpPr>
        <p:spPr>
          <a:xfrm>
            <a:off x="5982442" y="525780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Daisy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1"/>
          <p:cNvSpPr txBox="1"/>
          <p:nvPr/>
        </p:nvSpPr>
        <p:spPr>
          <a:xfrm>
            <a:off x="2984665" y="6075402"/>
            <a:ext cx="60198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BRIEF: binary robust independent elementary features, Calonder, V Lepetit, C Strecha, ECCV 2010</a:t>
            </a:r>
            <a:endParaRPr/>
          </a:p>
        </p:txBody>
      </p:sp>
      <p:sp>
        <p:nvSpPr>
          <p:cNvPr id="677" name="Google Shape;677;p31"/>
          <p:cNvSpPr txBox="1"/>
          <p:nvPr/>
        </p:nvSpPr>
        <p:spPr>
          <a:xfrm>
            <a:off x="685800" y="1066800"/>
            <a:ext cx="4343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Randomly sample pair of pixels a and b.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if a &gt; b, else 0.  Store binary vector.  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81463"/>
            <a:ext cx="7496175" cy="4368209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80" name="Google Shape;680;p31"/>
          <p:cNvSpPr txBox="1"/>
          <p:nvPr/>
        </p:nvSpPr>
        <p:spPr>
          <a:xfrm>
            <a:off x="838200" y="2133600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1"/>
          <p:cNvSpPr txBox="1"/>
          <p:nvPr/>
        </p:nvSpPr>
        <p:spPr>
          <a:xfrm>
            <a:off x="1295400" y="2696865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1"/>
          <p:cNvSpPr/>
          <p:nvPr/>
        </p:nvSpPr>
        <p:spPr>
          <a:xfrm>
            <a:off x="647700" y="1826399"/>
            <a:ext cx="1409700" cy="13530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3" name="Google Shape;683;p31"/>
          <p:cNvSpPr txBox="1"/>
          <p:nvPr/>
        </p:nvSpPr>
        <p:spPr>
          <a:xfrm>
            <a:off x="5486400" y="1205299"/>
            <a:ext cx="1864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011000111000...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methods: ORB </a:t>
            </a:r>
            <a:endParaRPr/>
          </a:p>
        </p:txBody>
      </p:sp>
      <p:sp>
        <p:nvSpPr>
          <p:cNvPr id="689" name="Google Shape;689;p32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ORB (Oriented FAST and Rotated BRIEF)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It is a good alternative to SIFT and SURF in computation cost, matching performance and mainly the patents.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Yes, SIFT and SURF are patented and you are supposed to pay them for its use. But ORB is not !!!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ORB is basically a </a:t>
            </a:r>
            <a:r>
              <a:rPr lang="en-US">
                <a:solidFill>
                  <a:srgbClr val="FF0000"/>
                </a:solidFill>
              </a:rPr>
              <a:t>fusion</a:t>
            </a:r>
            <a:r>
              <a:rPr lang="en-US"/>
              <a:t> of </a:t>
            </a:r>
            <a:r>
              <a:rPr lang="en-US">
                <a:solidFill>
                  <a:srgbClr val="FF0000"/>
                </a:solidFill>
              </a:rPr>
              <a:t>FAST keypoint detector </a:t>
            </a:r>
            <a:r>
              <a:rPr lang="en-US"/>
              <a:t>and </a:t>
            </a:r>
            <a:r>
              <a:rPr lang="en-US">
                <a:solidFill>
                  <a:srgbClr val="FF0000"/>
                </a:solidFill>
              </a:rPr>
              <a:t>BRIEF descriptor </a:t>
            </a:r>
            <a:r>
              <a:rPr lang="en-US"/>
              <a:t>with many modifications to enhance the performance.</a:t>
            </a:r>
            <a:endParaRPr/>
          </a:p>
        </p:txBody>
      </p:sp>
      <p:sp>
        <p:nvSpPr>
          <p:cNvPr id="690" name="Google Shape;690;p3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methods: ORB </a:t>
            </a:r>
            <a:endParaRPr/>
          </a:p>
        </p:txBody>
      </p:sp>
      <p:sp>
        <p:nvSpPr>
          <p:cNvPr id="696" name="Google Shape;696;p33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import numpy as np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import cv2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from matplotlib import pyplot as plt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img = cv2.imread('simple.jpg',0)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 Initiate STAR detector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orb = </a:t>
            </a:r>
            <a:r>
              <a:rPr b="1" lang="en-US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cv2.ORB()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 find the keypoints with ORB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kp = orb.detect(img,None)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 compute the descriptors with ORB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kp, des = orb.compute(img, kp)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 draw only keypoints location,not size and orientation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img2 = cv2.drawKeypoints(img,kp,color=(0,255,0), flags=0)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plt.imshow(img2),plt.show()</a:t>
            </a:r>
            <a:endParaRPr/>
          </a:p>
        </p:txBody>
      </p:sp>
      <p:sp>
        <p:nvSpPr>
          <p:cNvPr id="697" name="Google Shape;697;p3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4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Descriptors and Matching</a:t>
            </a:r>
            <a:endParaRPr/>
          </a:p>
        </p:txBody>
      </p:sp>
      <p:sp>
        <p:nvSpPr>
          <p:cNvPr id="703" name="Google Shape;703;p34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SIFT descriptor and the various variants are used to </a:t>
            </a:r>
            <a:r>
              <a:rPr lang="en-US">
                <a:solidFill>
                  <a:srgbClr val="FF0000"/>
                </a:solidFill>
              </a:rPr>
              <a:t>describe</a:t>
            </a:r>
            <a:r>
              <a:rPr lang="en-US"/>
              <a:t> an image patch, so that we can match two image patches.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In addition to the descriptors, we need a </a:t>
            </a:r>
            <a:r>
              <a:rPr lang="en-US">
                <a:solidFill>
                  <a:srgbClr val="FF0000"/>
                </a:solidFill>
              </a:rPr>
              <a:t>distance measure</a:t>
            </a:r>
            <a:r>
              <a:rPr lang="en-US"/>
              <a:t> to calculate how different the two patches are?</a:t>
            </a:r>
            <a:endParaRPr/>
          </a:p>
        </p:txBody>
      </p:sp>
      <p:pic>
        <p:nvPicPr>
          <p:cNvPr descr="C:\data\InterestPointEval\Graffiti\img1.png" id="704" name="Google Shape;704;p34"/>
          <p:cNvPicPr preferRelativeResize="0"/>
          <p:nvPr/>
        </p:nvPicPr>
        <p:blipFill rotWithShape="1">
          <a:blip r:embed="rId3">
            <a:alphaModFix/>
          </a:blip>
          <a:srcRect b="62339" l="34967" r="52736" t="22288"/>
          <a:stretch/>
        </p:blipFill>
        <p:spPr>
          <a:xfrm>
            <a:off x="1752600" y="4843818"/>
            <a:ext cx="914400" cy="91440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data\InterestPointEval\Graffiti\img1.png" id="705" name="Google Shape;705;p34"/>
          <p:cNvPicPr preferRelativeResize="0"/>
          <p:nvPr/>
        </p:nvPicPr>
        <p:blipFill rotWithShape="1">
          <a:blip r:embed="rId4">
            <a:alphaModFix/>
          </a:blip>
          <a:srcRect b="62339" l="34967" r="52736" t="22288"/>
          <a:stretch/>
        </p:blipFill>
        <p:spPr>
          <a:xfrm>
            <a:off x="6096000" y="4876800"/>
            <a:ext cx="914400" cy="91440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6" name="Google Shape;706;p34"/>
          <p:cNvSpPr txBox="1"/>
          <p:nvPr/>
        </p:nvSpPr>
        <p:spPr>
          <a:xfrm>
            <a:off x="4121200" y="4980058"/>
            <a:ext cx="470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5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distance</a:t>
            </a:r>
            <a:endParaRPr/>
          </a:p>
        </p:txBody>
      </p:sp>
      <p:sp>
        <p:nvSpPr>
          <p:cNvPr id="713" name="Google Shape;713;p35"/>
          <p:cNvSpPr txBox="1"/>
          <p:nvPr>
            <p:ph idx="1" type="body"/>
          </p:nvPr>
        </p:nvSpPr>
        <p:spPr>
          <a:xfrm>
            <a:off x="685800" y="914400"/>
            <a:ext cx="8077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How to define the difference between two features f</a:t>
            </a:r>
            <a:r>
              <a:rPr baseline="-25000" lang="en-US"/>
              <a:t>1</a:t>
            </a:r>
            <a:r>
              <a:rPr lang="en-US"/>
              <a:t>, f</a:t>
            </a:r>
            <a:r>
              <a:rPr baseline="-25000" lang="en-US"/>
              <a:t>2</a:t>
            </a:r>
            <a:r>
              <a:rPr lang="en-US"/>
              <a:t>?</a:t>
            </a:r>
            <a:endParaRPr/>
          </a:p>
          <a:p>
            <a:pPr indent="-4572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Simple approach is SSD(f</a:t>
            </a:r>
            <a:r>
              <a:rPr baseline="-25000" lang="en-US"/>
              <a:t>1</a:t>
            </a:r>
            <a:r>
              <a:rPr lang="en-US"/>
              <a:t>, f</a:t>
            </a:r>
            <a:r>
              <a:rPr baseline="-25000" lang="en-US"/>
              <a:t>2</a:t>
            </a:r>
            <a:r>
              <a:rPr lang="en-US"/>
              <a:t>) </a:t>
            </a:r>
            <a:endParaRPr/>
          </a:p>
          <a:p>
            <a:pPr indent="-457200" lvl="2" marL="131445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–"/>
            </a:pPr>
            <a:r>
              <a:rPr lang="en-US" sz="1800">
                <a:solidFill>
                  <a:schemeClr val="accent2"/>
                </a:solidFill>
              </a:rPr>
              <a:t>sum of square differences </a:t>
            </a:r>
            <a:r>
              <a:rPr lang="en-US" sz="1800"/>
              <a:t>between entries of the two descriptors</a:t>
            </a:r>
            <a:endParaRPr/>
          </a:p>
          <a:p>
            <a:pPr indent="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2" marL="8572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                    </a:t>
            </a:r>
            <a:r>
              <a:rPr lang="en-US" sz="1800">
                <a:solidFill>
                  <a:srgbClr val="FF0000"/>
                </a:solidFill>
              </a:rPr>
              <a:t>i</a:t>
            </a:r>
            <a:endParaRPr sz="1800">
              <a:solidFill>
                <a:srgbClr val="FF0000"/>
              </a:solidFill>
            </a:endParaRPr>
          </a:p>
          <a:p>
            <a:pPr indent="-457200" lvl="2" marL="1314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/>
              <a:t>But it can give good scores to very ambiguous (bad) matches </a:t>
            </a:r>
            <a:endParaRPr/>
          </a:p>
          <a:p>
            <a:pPr indent="-342900" lvl="2" marL="1314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descr="http://www.canyonstatevinyl.com/images/Picket%20Fence.jpg" id="714" name="Google Shape;71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3124200"/>
            <a:ext cx="431482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5"/>
          <p:cNvSpPr/>
          <p:nvPr/>
        </p:nvSpPr>
        <p:spPr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7647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canyonstatevinyl.com/images/Picket%20Fence.jpg" id="716" name="Google Shape;71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9175" y="3100885"/>
            <a:ext cx="431482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5"/>
          <p:cNvSpPr/>
          <p:nvPr/>
        </p:nvSpPr>
        <p:spPr>
          <a:xfrm>
            <a:off x="2217902" y="6273800"/>
            <a:ext cx="449262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18" name="Google Shape;718;p35"/>
          <p:cNvSpPr/>
          <p:nvPr/>
        </p:nvSpPr>
        <p:spPr>
          <a:xfrm>
            <a:off x="6711950" y="6273800"/>
            <a:ext cx="4508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19" name="Google Shape;719;p35"/>
          <p:cNvSpPr/>
          <p:nvPr/>
        </p:nvSpPr>
        <p:spPr>
          <a:xfrm>
            <a:off x="1219200" y="3276600"/>
            <a:ext cx="4508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-2500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20" name="Google Shape;720;p35"/>
          <p:cNvSpPr/>
          <p:nvPr/>
        </p:nvSpPr>
        <p:spPr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7647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5"/>
          <p:cNvSpPr/>
          <p:nvPr/>
        </p:nvSpPr>
        <p:spPr>
          <a:xfrm>
            <a:off x="8015288" y="3276600"/>
            <a:ext cx="4508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-2500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22" name="Google Shape;722;p35"/>
          <p:cNvSpPr txBox="1"/>
          <p:nvPr/>
        </p:nvSpPr>
        <p:spPr>
          <a:xfrm>
            <a:off x="2705975" y="2057400"/>
            <a:ext cx="19159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Σ (f</a:t>
            </a:r>
            <a:r>
              <a:rPr baseline="-25000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1i</a:t>
            </a: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– f</a:t>
            </a:r>
            <a:r>
              <a:rPr baseline="-25000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2i</a:t>
            </a: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30000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6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distance in practice</a:t>
            </a:r>
            <a:endParaRPr/>
          </a:p>
        </p:txBody>
      </p:sp>
      <p:sp>
        <p:nvSpPr>
          <p:cNvPr id="729" name="Google Shape;729;p36"/>
          <p:cNvSpPr txBox="1"/>
          <p:nvPr>
            <p:ph idx="1" type="body"/>
          </p:nvPr>
        </p:nvSpPr>
        <p:spPr>
          <a:xfrm>
            <a:off x="685800" y="914400"/>
            <a:ext cx="8077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How to define the difference between two features f</a:t>
            </a:r>
            <a:r>
              <a:rPr baseline="-25000" lang="en-US"/>
              <a:t>1</a:t>
            </a:r>
            <a:r>
              <a:rPr lang="en-US"/>
              <a:t>, f</a:t>
            </a:r>
            <a:r>
              <a:rPr baseline="-25000" lang="en-US"/>
              <a:t>2</a:t>
            </a:r>
            <a:r>
              <a:rPr lang="en-US"/>
              <a:t>?</a:t>
            </a:r>
            <a:endParaRPr/>
          </a:p>
          <a:p>
            <a:pPr indent="-457200" lvl="1" marL="91440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FF0000"/>
                </a:solidFill>
              </a:rPr>
              <a:t>Better approach:  ratio distance = SSD(f</a:t>
            </a:r>
            <a:r>
              <a:rPr baseline="-25000" lang="en-US">
                <a:solidFill>
                  <a:srgbClr val="FF0000"/>
                </a:solidFill>
              </a:rPr>
              <a:t>1</a:t>
            </a:r>
            <a:r>
              <a:rPr lang="en-US">
                <a:solidFill>
                  <a:srgbClr val="FF0000"/>
                </a:solidFill>
              </a:rPr>
              <a:t>, f</a:t>
            </a:r>
            <a:r>
              <a:rPr baseline="-25000" lang="en-US">
                <a:solidFill>
                  <a:srgbClr val="FF0000"/>
                </a:solidFill>
              </a:rPr>
              <a:t>2</a:t>
            </a:r>
            <a:r>
              <a:rPr lang="en-US">
                <a:solidFill>
                  <a:srgbClr val="FF0000"/>
                </a:solidFill>
              </a:rPr>
              <a:t>) / SSD(f</a:t>
            </a:r>
            <a:r>
              <a:rPr baseline="-25000" lang="en-US">
                <a:solidFill>
                  <a:srgbClr val="FF0000"/>
                </a:solidFill>
              </a:rPr>
              <a:t>1</a:t>
            </a:r>
            <a:r>
              <a:rPr lang="en-US">
                <a:solidFill>
                  <a:srgbClr val="FF0000"/>
                </a:solidFill>
              </a:rPr>
              <a:t>, f</a:t>
            </a:r>
            <a:r>
              <a:rPr baseline="-25000" lang="en-US">
                <a:solidFill>
                  <a:srgbClr val="FF0000"/>
                </a:solidFill>
              </a:rPr>
              <a:t>2</a:t>
            </a:r>
            <a:r>
              <a:rPr lang="en-US">
                <a:solidFill>
                  <a:srgbClr val="FF0000"/>
                </a:solidFill>
              </a:rPr>
              <a:t>’)</a:t>
            </a:r>
            <a:endParaRPr/>
          </a:p>
          <a:p>
            <a:pPr indent="-457200" lvl="2" marL="1314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/>
              <a:t>f</a:t>
            </a:r>
            <a:r>
              <a:rPr baseline="-25000" lang="en-US" sz="1800"/>
              <a:t>2</a:t>
            </a:r>
            <a:r>
              <a:rPr lang="en-US" sz="1800"/>
              <a:t> is </a:t>
            </a:r>
            <a:r>
              <a:rPr lang="en-US" sz="1800">
                <a:solidFill>
                  <a:schemeClr val="accent2"/>
                </a:solidFill>
              </a:rPr>
              <a:t>best SSD match </a:t>
            </a:r>
            <a:r>
              <a:rPr lang="en-US" sz="1800"/>
              <a:t>to f</a:t>
            </a:r>
            <a:r>
              <a:rPr baseline="-25000" lang="en-US" sz="1800"/>
              <a:t>1</a:t>
            </a:r>
            <a:r>
              <a:rPr lang="en-US" sz="1800"/>
              <a:t> in I</a:t>
            </a:r>
            <a:r>
              <a:rPr baseline="-25000" lang="en-US" sz="1800"/>
              <a:t>2</a:t>
            </a:r>
            <a:endParaRPr sz="1800"/>
          </a:p>
          <a:p>
            <a:pPr indent="-457200" lvl="2" marL="1314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/>
              <a:t>f</a:t>
            </a:r>
            <a:r>
              <a:rPr baseline="-25000" lang="en-US" sz="1800"/>
              <a:t>2</a:t>
            </a:r>
            <a:r>
              <a:rPr lang="en-US" sz="1800"/>
              <a:t>’  </a:t>
            </a:r>
            <a:r>
              <a:rPr lang="en-US" sz="1800">
                <a:solidFill>
                  <a:srgbClr val="00B050"/>
                </a:solidFill>
              </a:rPr>
              <a:t>is  2</a:t>
            </a:r>
            <a:r>
              <a:rPr baseline="30000" lang="en-US" sz="1800">
                <a:solidFill>
                  <a:srgbClr val="00B050"/>
                </a:solidFill>
              </a:rPr>
              <a:t>nd</a:t>
            </a:r>
            <a:r>
              <a:rPr lang="en-US" sz="1800">
                <a:solidFill>
                  <a:srgbClr val="00B050"/>
                </a:solidFill>
              </a:rPr>
              <a:t> best SSD match </a:t>
            </a:r>
            <a:r>
              <a:rPr lang="en-US" sz="1800"/>
              <a:t>to f</a:t>
            </a:r>
            <a:r>
              <a:rPr baseline="-25000" lang="en-US" sz="1800"/>
              <a:t>1</a:t>
            </a:r>
            <a:r>
              <a:rPr lang="en-US" sz="1800"/>
              <a:t> in I</a:t>
            </a:r>
            <a:r>
              <a:rPr baseline="-25000" lang="en-US" sz="1800"/>
              <a:t>2</a:t>
            </a:r>
            <a:endParaRPr/>
          </a:p>
          <a:p>
            <a:pPr indent="-457200" lvl="2" marL="13144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/>
              <a:t>gives large values (~1) for ambiguous matches   </a:t>
            </a:r>
            <a:r>
              <a:rPr lang="en-US" sz="1800">
                <a:solidFill>
                  <a:srgbClr val="C00000"/>
                </a:solidFill>
              </a:rPr>
              <a:t>WHY?</a:t>
            </a:r>
            <a:endParaRPr baseline="30000" sz="1800">
              <a:solidFill>
                <a:srgbClr val="C00000"/>
              </a:solidFill>
            </a:endParaRPr>
          </a:p>
        </p:txBody>
      </p:sp>
      <p:pic>
        <p:nvPicPr>
          <p:cNvPr descr="http://www.canyonstatevinyl.com/images/Picket%20Fence.jpg" id="730" name="Google Shape;7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" y="2895600"/>
            <a:ext cx="431482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36"/>
          <p:cNvSpPr/>
          <p:nvPr/>
        </p:nvSpPr>
        <p:spPr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7647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canyonstatevinyl.com/images/Picket%20Fence.jpg" id="732" name="Google Shape;7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2895600"/>
            <a:ext cx="431482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6"/>
          <p:cNvSpPr/>
          <p:nvPr/>
        </p:nvSpPr>
        <p:spPr>
          <a:xfrm>
            <a:off x="2214563" y="6172200"/>
            <a:ext cx="449262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34" name="Google Shape;734;p36"/>
          <p:cNvSpPr/>
          <p:nvPr/>
        </p:nvSpPr>
        <p:spPr>
          <a:xfrm>
            <a:off x="6711950" y="6172200"/>
            <a:ext cx="4508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baseline="-25000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35" name="Google Shape;735;p36"/>
          <p:cNvSpPr/>
          <p:nvPr/>
        </p:nvSpPr>
        <p:spPr>
          <a:xfrm>
            <a:off x="1219200" y="3276600"/>
            <a:ext cx="4508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-2500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36" name="Google Shape;736;p36"/>
          <p:cNvSpPr/>
          <p:nvPr/>
        </p:nvSpPr>
        <p:spPr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7647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6"/>
          <p:cNvSpPr/>
          <p:nvPr/>
        </p:nvSpPr>
        <p:spPr>
          <a:xfrm>
            <a:off x="8015288" y="3276600"/>
            <a:ext cx="4508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-2500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7216775" y="4000500"/>
            <a:ext cx="304800" cy="304800"/>
          </a:xfrm>
          <a:prstGeom prst="rect">
            <a:avLst/>
          </a:prstGeom>
          <a:solidFill>
            <a:srgbClr val="00CC99">
              <a:alpha val="17647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6"/>
          <p:cNvSpPr/>
          <p:nvPr/>
        </p:nvSpPr>
        <p:spPr>
          <a:xfrm>
            <a:off x="7216775" y="3276600"/>
            <a:ext cx="798513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baseline="-2500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baseline="30000"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endParaRPr/>
          </a:p>
        </p:txBody>
      </p:sp>
      <p:sp>
        <p:nvSpPr>
          <p:cNvPr id="740" name="Google Shape;740;p3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7"/>
          <p:cNvSpPr txBox="1"/>
          <p:nvPr>
            <p:ph idx="4294967295"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Eliminating more bad matches</a:t>
            </a:r>
            <a:endParaRPr/>
          </a:p>
        </p:txBody>
      </p:sp>
      <p:sp>
        <p:nvSpPr>
          <p:cNvPr id="746" name="Google Shape;746;p37"/>
          <p:cNvSpPr txBox="1"/>
          <p:nvPr>
            <p:ph idx="4294967295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Throw out features with distance &gt; threshold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How to choose the threshold?</a:t>
            </a:r>
            <a:endParaRPr sz="1400"/>
          </a:p>
        </p:txBody>
      </p:sp>
      <p:pic>
        <p:nvPicPr>
          <p:cNvPr descr="http://farm1.static.flickr.com/47/136915456_c6f719ea3f.jpg?v=0" id="747" name="Google Shape;7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223963"/>
            <a:ext cx="308610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rm1.static.flickr.com/133/328570837_37b6289916.jpg?v=0" id="748" name="Google Shape;74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2675" y="1219200"/>
            <a:ext cx="326072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7"/>
          <p:cNvSpPr/>
          <p:nvPr/>
        </p:nvSpPr>
        <p:spPr>
          <a:xfrm>
            <a:off x="2438400" y="17859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7"/>
          <p:cNvSpPr/>
          <p:nvPr/>
        </p:nvSpPr>
        <p:spPr>
          <a:xfrm>
            <a:off x="6365875" y="1749425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37"/>
          <p:cNvSpPr/>
          <p:nvPr/>
        </p:nvSpPr>
        <p:spPr>
          <a:xfrm>
            <a:off x="1752600" y="16335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7"/>
          <p:cNvSpPr/>
          <p:nvPr/>
        </p:nvSpPr>
        <p:spPr>
          <a:xfrm>
            <a:off x="5715000" y="14049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7"/>
          <p:cNvSpPr/>
          <p:nvPr/>
        </p:nvSpPr>
        <p:spPr>
          <a:xfrm>
            <a:off x="1524000" y="12525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7"/>
          <p:cNvSpPr/>
          <p:nvPr/>
        </p:nvSpPr>
        <p:spPr>
          <a:xfrm>
            <a:off x="5410200" y="20907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" name="Google Shape;755;p37"/>
          <p:cNvCxnSpPr/>
          <p:nvPr/>
        </p:nvCxnSpPr>
        <p:spPr>
          <a:xfrm flipH="1" rot="10800000">
            <a:off x="1905000" y="1468438"/>
            <a:ext cx="3810000" cy="228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37"/>
          <p:cNvSpPr/>
          <p:nvPr/>
        </p:nvSpPr>
        <p:spPr>
          <a:xfrm>
            <a:off x="4181475" y="1312863"/>
            <a:ext cx="466725" cy="39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b="0" baseline="-25000" sz="2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7" name="Google Shape;757;p37"/>
          <p:cNvCxnSpPr/>
          <p:nvPr/>
        </p:nvCxnSpPr>
        <p:spPr>
          <a:xfrm flipH="1" rot="10800000">
            <a:off x="2590800" y="1785938"/>
            <a:ext cx="3775075" cy="76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8" name="Google Shape;758;p37"/>
          <p:cNvSpPr/>
          <p:nvPr/>
        </p:nvSpPr>
        <p:spPr>
          <a:xfrm>
            <a:off x="4267200" y="1633538"/>
            <a:ext cx="466725" cy="39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b="0" baseline="-25000" sz="2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37"/>
          <p:cNvSpPr/>
          <p:nvPr/>
        </p:nvSpPr>
        <p:spPr>
          <a:xfrm>
            <a:off x="1562100" y="1404938"/>
            <a:ext cx="3848100" cy="1155700"/>
          </a:xfrm>
          <a:custGeom>
            <a:rect b="b" l="l" r="r" t="t"/>
            <a:pathLst>
              <a:path extrusionOk="0" h="728" w="2424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7"/>
          <p:cNvSpPr/>
          <p:nvPr/>
        </p:nvSpPr>
        <p:spPr>
          <a:xfrm>
            <a:off x="4191000" y="2090738"/>
            <a:ext cx="608013" cy="39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 b="0" baseline="-25000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7"/>
          <p:cNvSpPr/>
          <p:nvPr/>
        </p:nvSpPr>
        <p:spPr>
          <a:xfrm>
            <a:off x="4267200" y="3538538"/>
            <a:ext cx="1630363" cy="33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distance</a:t>
            </a:r>
            <a:endParaRPr b="0" baseline="-2500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2" name="Google Shape;762;p37"/>
          <p:cNvCxnSpPr/>
          <p:nvPr/>
        </p:nvCxnSpPr>
        <p:spPr>
          <a:xfrm rot="10800000">
            <a:off x="4648200" y="1938338"/>
            <a:ext cx="161925" cy="160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37"/>
          <p:cNvSpPr/>
          <p:nvPr/>
        </p:nvSpPr>
        <p:spPr>
          <a:xfrm>
            <a:off x="4014788" y="2316163"/>
            <a:ext cx="9620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 match</a:t>
            </a:r>
            <a:endParaRPr b="0" baseline="-25000"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7"/>
          <p:cNvSpPr/>
          <p:nvPr/>
        </p:nvSpPr>
        <p:spPr>
          <a:xfrm>
            <a:off x="4049713" y="1524000"/>
            <a:ext cx="903287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true match</a:t>
            </a:r>
            <a:endParaRPr b="0" baseline="-25000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8"/>
          <p:cNvSpPr txBox="1"/>
          <p:nvPr>
            <p:ph idx="4294967295"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True/false positives</a:t>
            </a:r>
            <a:endParaRPr/>
          </a:p>
        </p:txBody>
      </p:sp>
      <p:sp>
        <p:nvSpPr>
          <p:cNvPr id="771" name="Google Shape;771;p38"/>
          <p:cNvSpPr txBox="1"/>
          <p:nvPr>
            <p:ph idx="4294967295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/>
              <a:t>The distance threshold affects performance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True positives = # of detected matches that are correct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/>
              <a:t>Suppose we want to maximize these—how to choose threshold?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False positives = # of detected matches that are incorrect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/>
              <a:t>Suppose we want to minimize these—how to choose threshold?</a:t>
            </a:r>
            <a:endParaRPr/>
          </a:p>
        </p:txBody>
      </p:sp>
      <p:pic>
        <p:nvPicPr>
          <p:cNvPr descr="http://farm1.static.flickr.com/47/136915456_c6f719ea3f.jpg?v=0" id="772" name="Google Shape;7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223963"/>
            <a:ext cx="308610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rm1.static.flickr.com/133/328570837_37b6289916.jpg?v=0" id="773" name="Google Shape;7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2675" y="1219200"/>
            <a:ext cx="3260725" cy="22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38"/>
          <p:cNvSpPr/>
          <p:nvPr/>
        </p:nvSpPr>
        <p:spPr>
          <a:xfrm>
            <a:off x="2438400" y="17859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8"/>
          <p:cNvSpPr/>
          <p:nvPr/>
        </p:nvSpPr>
        <p:spPr>
          <a:xfrm>
            <a:off x="6365875" y="1749425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8"/>
          <p:cNvSpPr/>
          <p:nvPr/>
        </p:nvSpPr>
        <p:spPr>
          <a:xfrm>
            <a:off x="1752600" y="16335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8"/>
          <p:cNvSpPr/>
          <p:nvPr/>
        </p:nvSpPr>
        <p:spPr>
          <a:xfrm>
            <a:off x="5715000" y="14049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8"/>
          <p:cNvSpPr/>
          <p:nvPr/>
        </p:nvSpPr>
        <p:spPr>
          <a:xfrm>
            <a:off x="1524000" y="12525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8"/>
          <p:cNvSpPr/>
          <p:nvPr/>
        </p:nvSpPr>
        <p:spPr>
          <a:xfrm>
            <a:off x="5410200" y="2090738"/>
            <a:ext cx="152400" cy="152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0" name="Google Shape;780;p38"/>
          <p:cNvCxnSpPr/>
          <p:nvPr/>
        </p:nvCxnSpPr>
        <p:spPr>
          <a:xfrm flipH="1" rot="10800000">
            <a:off x="1905000" y="1468438"/>
            <a:ext cx="3810000" cy="228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38"/>
          <p:cNvSpPr/>
          <p:nvPr/>
        </p:nvSpPr>
        <p:spPr>
          <a:xfrm>
            <a:off x="4181475" y="1312863"/>
            <a:ext cx="466725" cy="39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b="0" baseline="-25000" sz="2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2" name="Google Shape;782;p38"/>
          <p:cNvCxnSpPr/>
          <p:nvPr/>
        </p:nvCxnSpPr>
        <p:spPr>
          <a:xfrm flipH="1" rot="10800000">
            <a:off x="2590800" y="1785938"/>
            <a:ext cx="3775075" cy="76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3" name="Google Shape;783;p38"/>
          <p:cNvSpPr/>
          <p:nvPr/>
        </p:nvSpPr>
        <p:spPr>
          <a:xfrm>
            <a:off x="4267200" y="1633538"/>
            <a:ext cx="466725" cy="39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 b="0" baseline="-25000" sz="2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8"/>
          <p:cNvSpPr/>
          <p:nvPr/>
        </p:nvSpPr>
        <p:spPr>
          <a:xfrm>
            <a:off x="1562100" y="1404938"/>
            <a:ext cx="3848100" cy="1155700"/>
          </a:xfrm>
          <a:custGeom>
            <a:rect b="b" l="l" r="r" t="t"/>
            <a:pathLst>
              <a:path extrusionOk="0" h="728" w="2424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8"/>
          <p:cNvSpPr/>
          <p:nvPr/>
        </p:nvSpPr>
        <p:spPr>
          <a:xfrm>
            <a:off x="4191000" y="2090738"/>
            <a:ext cx="608013" cy="39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 b="0" baseline="-25000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8"/>
          <p:cNvSpPr/>
          <p:nvPr/>
        </p:nvSpPr>
        <p:spPr>
          <a:xfrm>
            <a:off x="4267200" y="3538538"/>
            <a:ext cx="1630363" cy="33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distance</a:t>
            </a:r>
            <a:endParaRPr b="0" baseline="-25000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7" name="Google Shape;787;p38"/>
          <p:cNvCxnSpPr/>
          <p:nvPr/>
        </p:nvCxnSpPr>
        <p:spPr>
          <a:xfrm rot="10800000">
            <a:off x="4648200" y="1938338"/>
            <a:ext cx="161925" cy="160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38"/>
          <p:cNvSpPr/>
          <p:nvPr/>
        </p:nvSpPr>
        <p:spPr>
          <a:xfrm>
            <a:off x="4014788" y="2316163"/>
            <a:ext cx="9620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 match</a:t>
            </a:r>
            <a:endParaRPr b="0" baseline="-25000"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8"/>
          <p:cNvSpPr/>
          <p:nvPr/>
        </p:nvSpPr>
        <p:spPr>
          <a:xfrm>
            <a:off x="4049713" y="1524000"/>
            <a:ext cx="903287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true match</a:t>
            </a:r>
            <a:endParaRPr b="0" baseline="-25000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9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kinds of descriptors</a:t>
            </a:r>
            <a:endParaRPr/>
          </a:p>
        </p:txBody>
      </p:sp>
      <p:sp>
        <p:nvSpPr>
          <p:cNvPr id="796" name="Google Shape;796;p39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There are descriptors for other purposes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Describing shapes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Describing textures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Describing features for image classification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Describing features for a code book</a:t>
            </a:r>
            <a:endParaRPr sz="2800"/>
          </a:p>
        </p:txBody>
      </p:sp>
      <p:sp>
        <p:nvSpPr>
          <p:cNvPr id="797" name="Google Shape;797;p3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ata\InterestPointEval\Graffiti\img1.png" id="282" name="Google Shape;2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476" y="1447800"/>
            <a:ext cx="3717925" cy="2974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ata\InterestPointEval\Graffiti\img1.png" id="283" name="Google Shape;283;p4"/>
          <p:cNvPicPr preferRelativeResize="0"/>
          <p:nvPr/>
        </p:nvPicPr>
        <p:blipFill rotWithShape="1">
          <a:blip r:embed="rId3">
            <a:alphaModFix/>
          </a:blip>
          <a:srcRect b="62339" l="34967" r="52736" t="22288"/>
          <a:stretch/>
        </p:blipFill>
        <p:spPr>
          <a:xfrm>
            <a:off x="1925543" y="2110767"/>
            <a:ext cx="457200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"/>
          <p:cNvSpPr txBox="1"/>
          <p:nvPr>
            <p:ph type="title"/>
          </p:nvPr>
        </p:nvSpPr>
        <p:spPr>
          <a:xfrm>
            <a:off x="685800" y="2286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How can we find correspondences?</a:t>
            </a:r>
            <a:endParaRPr/>
          </a:p>
        </p:txBody>
      </p:sp>
      <p:pic>
        <p:nvPicPr>
          <p:cNvPr descr="C:\data\InterestPointEval\Graffiti\img2.png" id="285" name="Google Shape;28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1449125"/>
            <a:ext cx="3716269" cy="297301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"/>
          <p:cNvSpPr/>
          <p:nvPr/>
        </p:nvSpPr>
        <p:spPr>
          <a:xfrm>
            <a:off x="1925543" y="2110768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4"/>
          <p:cNvSpPr/>
          <p:nvPr/>
        </p:nvSpPr>
        <p:spPr>
          <a:xfrm rot="-1145665">
            <a:off x="5945317" y="2443624"/>
            <a:ext cx="415363" cy="414056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ata\InterestPointEval\Graffiti\img1.png" id="288" name="Google Shape;288;p4"/>
          <p:cNvPicPr preferRelativeResize="0"/>
          <p:nvPr/>
        </p:nvPicPr>
        <p:blipFill rotWithShape="1">
          <a:blip r:embed="rId3">
            <a:alphaModFix/>
          </a:blip>
          <a:srcRect b="62339" l="34967" r="52736" t="22288"/>
          <a:stretch/>
        </p:blipFill>
        <p:spPr>
          <a:xfrm>
            <a:off x="1752600" y="4953000"/>
            <a:ext cx="914400" cy="91440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\data\InterestPointEval\Graffiti\img1.png" id="289" name="Google Shape;289;p4"/>
          <p:cNvPicPr preferRelativeResize="0"/>
          <p:nvPr/>
        </p:nvPicPr>
        <p:blipFill rotWithShape="1">
          <a:blip r:embed="rId5">
            <a:alphaModFix/>
          </a:blip>
          <a:srcRect b="62339" l="34967" r="52736" t="22288"/>
          <a:stretch/>
        </p:blipFill>
        <p:spPr>
          <a:xfrm>
            <a:off x="6096000" y="4876800"/>
            <a:ext cx="914400" cy="91440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4"/>
          <p:cNvSpPr/>
          <p:nvPr/>
        </p:nvSpPr>
        <p:spPr>
          <a:xfrm>
            <a:off x="838200" y="3276600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4"/>
          <p:cNvSpPr/>
          <p:nvPr/>
        </p:nvSpPr>
        <p:spPr>
          <a:xfrm>
            <a:off x="3505200" y="1676400"/>
            <a:ext cx="304800" cy="2286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4"/>
          <p:cNvSpPr/>
          <p:nvPr/>
        </p:nvSpPr>
        <p:spPr>
          <a:xfrm>
            <a:off x="2667000" y="2209800"/>
            <a:ext cx="304800" cy="2286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4"/>
          <p:cNvSpPr/>
          <p:nvPr/>
        </p:nvSpPr>
        <p:spPr>
          <a:xfrm>
            <a:off x="2133600" y="3124200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3429000" y="2895600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914400" y="1524000"/>
            <a:ext cx="762000" cy="7620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ata\InterestPointEval\Graffiti\img1.png" id="296" name="Google Shape;296;p4"/>
          <p:cNvPicPr preferRelativeResize="0"/>
          <p:nvPr/>
        </p:nvPicPr>
        <p:blipFill rotWithShape="1">
          <a:blip r:embed="rId3">
            <a:alphaModFix/>
          </a:blip>
          <a:srcRect b="62339" l="34967" r="52736" t="22288"/>
          <a:stretch/>
        </p:blipFill>
        <p:spPr>
          <a:xfrm>
            <a:off x="2077943" y="2263167"/>
            <a:ext cx="457200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"/>
          <p:cNvSpPr/>
          <p:nvPr/>
        </p:nvSpPr>
        <p:spPr>
          <a:xfrm>
            <a:off x="2077943" y="2263168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4"/>
          <p:cNvSpPr/>
          <p:nvPr/>
        </p:nvSpPr>
        <p:spPr>
          <a:xfrm>
            <a:off x="990600" y="3429000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4"/>
          <p:cNvSpPr/>
          <p:nvPr/>
        </p:nvSpPr>
        <p:spPr>
          <a:xfrm>
            <a:off x="3657600" y="1828800"/>
            <a:ext cx="304800" cy="2286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4"/>
          <p:cNvSpPr/>
          <p:nvPr/>
        </p:nvSpPr>
        <p:spPr>
          <a:xfrm>
            <a:off x="2819400" y="2362200"/>
            <a:ext cx="304800" cy="2286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4"/>
          <p:cNvSpPr/>
          <p:nvPr/>
        </p:nvSpPr>
        <p:spPr>
          <a:xfrm>
            <a:off x="2286000" y="3276600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4"/>
          <p:cNvSpPr/>
          <p:nvPr/>
        </p:nvSpPr>
        <p:spPr>
          <a:xfrm>
            <a:off x="3581400" y="3048000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1066800" y="1676400"/>
            <a:ext cx="762000" cy="7620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4"/>
          <p:cNvSpPr/>
          <p:nvPr/>
        </p:nvSpPr>
        <p:spPr>
          <a:xfrm>
            <a:off x="5029200" y="3429000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4"/>
          <p:cNvSpPr/>
          <p:nvPr/>
        </p:nvSpPr>
        <p:spPr>
          <a:xfrm>
            <a:off x="7696200" y="1828800"/>
            <a:ext cx="304800" cy="2286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4"/>
          <p:cNvSpPr/>
          <p:nvPr/>
        </p:nvSpPr>
        <p:spPr>
          <a:xfrm>
            <a:off x="6858000" y="2362200"/>
            <a:ext cx="304800" cy="2286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4"/>
          <p:cNvSpPr/>
          <p:nvPr/>
        </p:nvSpPr>
        <p:spPr>
          <a:xfrm>
            <a:off x="6324600" y="3276600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4"/>
          <p:cNvSpPr/>
          <p:nvPr/>
        </p:nvSpPr>
        <p:spPr>
          <a:xfrm>
            <a:off x="7620000" y="3048000"/>
            <a:ext cx="457200" cy="4572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4"/>
          <p:cNvSpPr/>
          <p:nvPr/>
        </p:nvSpPr>
        <p:spPr>
          <a:xfrm>
            <a:off x="5105400" y="1676400"/>
            <a:ext cx="762000" cy="762000"/>
          </a:xfrm>
          <a:prstGeom prst="rect">
            <a:avLst/>
          </a:prstGeom>
          <a:solidFill>
            <a:srgbClr val="FFFF00">
              <a:alpha val="23921"/>
            </a:srgbClr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0"/>
          <p:cNvSpPr txBox="1"/>
          <p:nvPr>
            <p:ph idx="4294967295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3" name="Google Shape;803;p40"/>
          <p:cNvSpPr/>
          <p:nvPr/>
        </p:nvSpPr>
        <p:spPr>
          <a:xfrm>
            <a:off x="457200" y="76200"/>
            <a:ext cx="7315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Descriptors: Shape Context</a:t>
            </a:r>
            <a:endParaRPr/>
          </a:p>
        </p:txBody>
      </p:sp>
      <p:sp>
        <p:nvSpPr>
          <p:cNvPr id="804" name="Google Shape;804;p40"/>
          <p:cNvSpPr/>
          <p:nvPr/>
        </p:nvSpPr>
        <p:spPr>
          <a:xfrm>
            <a:off x="381000" y="1066800"/>
            <a:ext cx="4191000" cy="472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ample_A" id="805" name="Google Shape;8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828800"/>
            <a:ext cx="3136900" cy="388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6" name="Google Shape;806;p40"/>
          <p:cNvGrpSpPr/>
          <p:nvPr/>
        </p:nvGrpSpPr>
        <p:grpSpPr>
          <a:xfrm>
            <a:off x="1213532" y="1219200"/>
            <a:ext cx="3810000" cy="3733800"/>
            <a:chOff x="1200" y="1152"/>
            <a:chExt cx="2400" cy="2352"/>
          </a:xfrm>
        </p:grpSpPr>
        <p:sp>
          <p:nvSpPr>
            <p:cNvPr id="807" name="Google Shape;807;p40"/>
            <p:cNvSpPr/>
            <p:nvPr/>
          </p:nvSpPr>
          <p:spPr>
            <a:xfrm>
              <a:off x="1200" y="1152"/>
              <a:ext cx="2400" cy="2352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1824" y="1776"/>
              <a:ext cx="1152" cy="1152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2112" y="2064"/>
              <a:ext cx="576" cy="576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2256" y="2208"/>
              <a:ext cx="288" cy="288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2352" y="2304"/>
              <a:ext cx="96" cy="96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2" name="Google Shape;812;p40"/>
            <p:cNvCxnSpPr/>
            <p:nvPr/>
          </p:nvCxnSpPr>
          <p:spPr>
            <a:xfrm>
              <a:off x="1200" y="2352"/>
              <a:ext cx="24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3" name="Google Shape;813;p40"/>
            <p:cNvCxnSpPr/>
            <p:nvPr/>
          </p:nvCxnSpPr>
          <p:spPr>
            <a:xfrm flipH="1" rot="10800000">
              <a:off x="1392" y="1728"/>
              <a:ext cx="2064" cy="120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40"/>
            <p:cNvCxnSpPr/>
            <p:nvPr/>
          </p:nvCxnSpPr>
          <p:spPr>
            <a:xfrm flipH="1" rot="10800000">
              <a:off x="1824" y="1344"/>
              <a:ext cx="1152" cy="2016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5" name="Google Shape;815;p40"/>
            <p:cNvCxnSpPr/>
            <p:nvPr/>
          </p:nvCxnSpPr>
          <p:spPr>
            <a:xfrm rot="10800000">
              <a:off x="2400" y="1200"/>
              <a:ext cx="0" cy="2304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6" name="Google Shape;816;p40"/>
            <p:cNvCxnSpPr/>
            <p:nvPr/>
          </p:nvCxnSpPr>
          <p:spPr>
            <a:xfrm rot="10800000">
              <a:off x="1824" y="1344"/>
              <a:ext cx="1152" cy="2016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7" name="Google Shape;817;p40"/>
            <p:cNvCxnSpPr/>
            <p:nvPr/>
          </p:nvCxnSpPr>
          <p:spPr>
            <a:xfrm rot="10800000">
              <a:off x="1392" y="1776"/>
              <a:ext cx="2016" cy="1152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18" name="Google Shape;818;p40"/>
          <p:cNvSpPr txBox="1"/>
          <p:nvPr/>
        </p:nvSpPr>
        <p:spPr>
          <a:xfrm>
            <a:off x="4837113" y="1543050"/>
            <a:ext cx="4164012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 the number of points inside each bin, e.g.:</a:t>
            </a:r>
            <a:endParaRPr/>
          </a:p>
        </p:txBody>
      </p:sp>
      <p:sp>
        <p:nvSpPr>
          <p:cNvPr id="819" name="Google Shape;819;p40"/>
          <p:cNvSpPr txBox="1"/>
          <p:nvPr/>
        </p:nvSpPr>
        <p:spPr>
          <a:xfrm>
            <a:off x="5029200" y="2667000"/>
            <a:ext cx="2438400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 = ?</a:t>
            </a:r>
            <a:endParaRPr b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0"/>
          <p:cNvSpPr txBox="1"/>
          <p:nvPr/>
        </p:nvSpPr>
        <p:spPr>
          <a:xfrm>
            <a:off x="5029200" y="3357563"/>
            <a:ext cx="2438400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 = ?</a:t>
            </a:r>
            <a:endParaRPr b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Google Shape;821;p40"/>
          <p:cNvCxnSpPr/>
          <p:nvPr/>
        </p:nvCxnSpPr>
        <p:spPr>
          <a:xfrm rot="10800000">
            <a:off x="3962400" y="2743200"/>
            <a:ext cx="1066800" cy="152400"/>
          </a:xfrm>
          <a:prstGeom prst="straightConnector1">
            <a:avLst/>
          </a:prstGeom>
          <a:noFill/>
          <a:ln cap="flat" cmpd="sng" w="25400">
            <a:solidFill>
              <a:srgbClr val="96969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2" name="Google Shape;822;p40"/>
          <p:cNvCxnSpPr/>
          <p:nvPr/>
        </p:nvCxnSpPr>
        <p:spPr>
          <a:xfrm flipH="1">
            <a:off x="3733800" y="3644900"/>
            <a:ext cx="1343025" cy="622300"/>
          </a:xfrm>
          <a:prstGeom prst="straightConnector1">
            <a:avLst/>
          </a:prstGeom>
          <a:noFill/>
          <a:ln cap="flat" cmpd="sng" w="25400">
            <a:solidFill>
              <a:srgbClr val="96969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23" name="Google Shape;823;p40"/>
          <p:cNvSpPr txBox="1"/>
          <p:nvPr/>
        </p:nvSpPr>
        <p:spPr>
          <a:xfrm rot="5400000">
            <a:off x="5356225" y="3055938"/>
            <a:ext cx="457200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/>
          </a:p>
        </p:txBody>
      </p:sp>
      <p:sp>
        <p:nvSpPr>
          <p:cNvPr id="824" name="Google Shape;824;p40"/>
          <p:cNvSpPr txBox="1"/>
          <p:nvPr/>
        </p:nvSpPr>
        <p:spPr>
          <a:xfrm>
            <a:off x="4932363" y="4210050"/>
            <a:ext cx="3708400" cy="137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Log-polar binning: more precision for nearby points, more flexibility for farther points.</a:t>
            </a:r>
            <a:endParaRPr/>
          </a:p>
        </p:txBody>
      </p:sp>
      <p:sp>
        <p:nvSpPr>
          <p:cNvPr id="825" name="Google Shape;825;p40"/>
          <p:cNvSpPr txBox="1"/>
          <p:nvPr/>
        </p:nvSpPr>
        <p:spPr>
          <a:xfrm>
            <a:off x="611188" y="6345238"/>
            <a:ext cx="32004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Belongie &amp; Malik, ICCV 2001</a:t>
            </a:r>
            <a:endParaRPr/>
          </a:p>
        </p:txBody>
      </p:sp>
      <p:sp>
        <p:nvSpPr>
          <p:cNvPr id="826" name="Google Shape;826;p40"/>
          <p:cNvSpPr txBox="1"/>
          <p:nvPr/>
        </p:nvSpPr>
        <p:spPr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K. Grauman, B. Leibe</a:t>
            </a:r>
            <a:endParaRPr/>
          </a:p>
        </p:txBody>
      </p:sp>
      <p:sp>
        <p:nvSpPr>
          <p:cNvPr id="827" name="Google Shape;827;p4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Texture</a:t>
            </a:r>
            <a:endParaRPr/>
          </a:p>
        </p:txBody>
      </p:sp>
      <p:sp>
        <p:nvSpPr>
          <p:cNvPr id="834" name="Google Shape;834;p41"/>
          <p:cNvSpPr txBox="1"/>
          <p:nvPr>
            <p:ph idx="1" type="body"/>
          </p:nvPr>
        </p:nvSpPr>
        <p:spPr>
          <a:xfrm>
            <a:off x="152400" y="914400"/>
            <a:ext cx="88392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The texture features of a patch can be considered a descriptor.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E.g. the LBP histogram is a texture descriptor for a patch.</a:t>
            </a:r>
            <a:endParaRPr/>
          </a:p>
        </p:txBody>
      </p:sp>
      <p:pic>
        <p:nvPicPr>
          <p:cNvPr descr="hexholes" id="835" name="Google Shape;8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048000"/>
            <a:ext cx="2286000" cy="228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001_3" id="836" name="Google Shape;83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3048000"/>
            <a:ext cx="2286000" cy="228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022_4" id="837" name="Google Shape;83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3048000"/>
            <a:ext cx="2286000" cy="228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38" name="Google Shape;838;p41"/>
          <p:cNvSpPr/>
          <p:nvPr/>
        </p:nvSpPr>
        <p:spPr>
          <a:xfrm>
            <a:off x="152400" y="6140450"/>
            <a:ext cx="8915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Varma &amp; Zisserman, 2002, 2003;, 2003</a:t>
            </a:r>
            <a:endParaRPr/>
          </a:p>
        </p:txBody>
      </p:sp>
      <p:sp>
        <p:nvSpPr>
          <p:cNvPr id="839" name="Google Shape;839;p4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Bag-of-words models</a:t>
            </a:r>
            <a:endParaRPr/>
          </a:p>
        </p:txBody>
      </p:sp>
      <p:sp>
        <p:nvSpPr>
          <p:cNvPr id="846" name="Google Shape;846;p42"/>
          <p:cNvSpPr txBox="1"/>
          <p:nvPr>
            <p:ph idx="1" type="body"/>
          </p:nvPr>
        </p:nvSpPr>
        <p:spPr>
          <a:xfrm>
            <a:off x="152400" y="914400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Orderless document representation: frequencies of words from a dictionary  </a:t>
            </a:r>
            <a:r>
              <a:rPr lang="en-US" sz="1400"/>
              <a:t>Salton &amp; McGill (1983)</a:t>
            </a:r>
            <a:endParaRPr/>
          </a:p>
        </p:txBody>
      </p:sp>
      <p:sp>
        <p:nvSpPr>
          <p:cNvPr id="847" name="Google Shape;847;p4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Bag-of-words models</a:t>
            </a:r>
            <a:endParaRPr/>
          </a:p>
        </p:txBody>
      </p:sp>
      <p:grpSp>
        <p:nvGrpSpPr>
          <p:cNvPr id="854" name="Google Shape;854;p43"/>
          <p:cNvGrpSpPr/>
          <p:nvPr/>
        </p:nvGrpSpPr>
        <p:grpSpPr>
          <a:xfrm>
            <a:off x="762000" y="2089150"/>
            <a:ext cx="6832600" cy="4654550"/>
            <a:chOff x="480" y="1316"/>
            <a:chExt cx="4304" cy="2932"/>
          </a:xfrm>
        </p:grpSpPr>
        <p:pic>
          <p:nvPicPr>
            <p:cNvPr descr="speech1" id="855" name="Google Shape;855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" y="1316"/>
              <a:ext cx="4304" cy="1645"/>
            </a:xfrm>
            <a:prstGeom prst="rect">
              <a:avLst/>
            </a:prstGeom>
            <a:noFill/>
            <a:ln cap="flat" cmpd="sng" w="50800">
              <a:solidFill>
                <a:schemeClr val="hlink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856" name="Google Shape;856;p43"/>
            <p:cNvSpPr/>
            <p:nvPr/>
          </p:nvSpPr>
          <p:spPr>
            <a:xfrm>
              <a:off x="1684" y="3922"/>
              <a:ext cx="2394" cy="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US Presidential Speeches Tag Cloud</a:t>
              </a:r>
              <a:b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14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http://chir.ag/phernalia/preztags/</a:t>
              </a:r>
              <a:endParaRPr/>
            </a:p>
          </p:txBody>
        </p:sp>
      </p:grpSp>
      <p:sp>
        <p:nvSpPr>
          <p:cNvPr id="857" name="Google Shape;857;p43"/>
          <p:cNvSpPr txBox="1"/>
          <p:nvPr>
            <p:ph idx="1" type="body"/>
          </p:nvPr>
        </p:nvSpPr>
        <p:spPr>
          <a:xfrm>
            <a:off x="152400" y="914400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Orderless document representation: frequencies of words from a dictionary  </a:t>
            </a:r>
            <a:r>
              <a:rPr lang="en-US" sz="1400"/>
              <a:t>Salton &amp; McGill (1983)</a:t>
            </a:r>
            <a:endParaRPr/>
          </a:p>
        </p:txBody>
      </p:sp>
      <p:sp>
        <p:nvSpPr>
          <p:cNvPr id="858" name="Google Shape;858;p4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Bag-of-words models</a:t>
            </a:r>
            <a:endParaRPr/>
          </a:p>
        </p:txBody>
      </p:sp>
      <p:grpSp>
        <p:nvGrpSpPr>
          <p:cNvPr id="865" name="Google Shape;865;p44"/>
          <p:cNvGrpSpPr/>
          <p:nvPr/>
        </p:nvGrpSpPr>
        <p:grpSpPr>
          <a:xfrm>
            <a:off x="762000" y="2089150"/>
            <a:ext cx="6832600" cy="4654550"/>
            <a:chOff x="480" y="1316"/>
            <a:chExt cx="4304" cy="2932"/>
          </a:xfrm>
        </p:grpSpPr>
        <p:pic>
          <p:nvPicPr>
            <p:cNvPr descr="speech1" id="866" name="Google Shape;866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" y="1316"/>
              <a:ext cx="4304" cy="1645"/>
            </a:xfrm>
            <a:prstGeom prst="rect">
              <a:avLst/>
            </a:prstGeom>
            <a:noFill/>
            <a:ln cap="flat" cmpd="sng" w="50800">
              <a:solidFill>
                <a:schemeClr val="hlink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867" name="Google Shape;867;p44"/>
            <p:cNvSpPr/>
            <p:nvPr/>
          </p:nvSpPr>
          <p:spPr>
            <a:xfrm>
              <a:off x="1684" y="3922"/>
              <a:ext cx="2394" cy="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US Presidential Speeches Tag Cloud</a:t>
              </a:r>
              <a:b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14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http://chir.ag/phernalia/preztags/</a:t>
              </a:r>
              <a:endParaRPr/>
            </a:p>
          </p:txBody>
        </p:sp>
      </p:grpSp>
      <p:pic>
        <p:nvPicPr>
          <p:cNvPr descr="speech6" id="868" name="Google Shape;86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2667000"/>
            <a:ext cx="6932613" cy="2644775"/>
          </a:xfrm>
          <a:prstGeom prst="rect">
            <a:avLst/>
          </a:prstGeom>
          <a:noFill/>
          <a:ln cap="flat" cmpd="sng" w="508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69" name="Google Shape;869;p44"/>
          <p:cNvSpPr txBox="1"/>
          <p:nvPr>
            <p:ph idx="1" type="body"/>
          </p:nvPr>
        </p:nvSpPr>
        <p:spPr>
          <a:xfrm>
            <a:off x="152400" y="914400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Orderless document representation: frequencies of words from a dictionary  </a:t>
            </a:r>
            <a:r>
              <a:rPr lang="en-US" sz="1400"/>
              <a:t>Salton &amp; McGill (1983)</a:t>
            </a:r>
            <a:endParaRPr/>
          </a:p>
        </p:txBody>
      </p:sp>
      <p:sp>
        <p:nvSpPr>
          <p:cNvPr id="870" name="Google Shape;870;p4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5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Bag-of-words models</a:t>
            </a:r>
            <a:endParaRPr/>
          </a:p>
        </p:txBody>
      </p:sp>
      <p:grpSp>
        <p:nvGrpSpPr>
          <p:cNvPr id="877" name="Google Shape;877;p45"/>
          <p:cNvGrpSpPr/>
          <p:nvPr/>
        </p:nvGrpSpPr>
        <p:grpSpPr>
          <a:xfrm>
            <a:off x="762000" y="2089150"/>
            <a:ext cx="6832600" cy="4654550"/>
            <a:chOff x="480" y="1316"/>
            <a:chExt cx="4304" cy="2932"/>
          </a:xfrm>
        </p:grpSpPr>
        <p:pic>
          <p:nvPicPr>
            <p:cNvPr descr="speech1" id="878" name="Google Shape;878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0" y="1316"/>
              <a:ext cx="4304" cy="1645"/>
            </a:xfrm>
            <a:prstGeom prst="rect">
              <a:avLst/>
            </a:prstGeom>
            <a:noFill/>
            <a:ln cap="flat" cmpd="sng" w="50800">
              <a:solidFill>
                <a:schemeClr val="hlink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879" name="Google Shape;879;p45"/>
            <p:cNvSpPr/>
            <p:nvPr/>
          </p:nvSpPr>
          <p:spPr>
            <a:xfrm>
              <a:off x="1684" y="3922"/>
              <a:ext cx="2394" cy="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US Presidential Speeches Tag Cloud</a:t>
              </a:r>
              <a:b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14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http://chir.ag/phernalia/preztags/</a:t>
              </a:r>
              <a:endParaRPr/>
            </a:p>
          </p:txBody>
        </p:sp>
      </p:grpSp>
      <p:pic>
        <p:nvPicPr>
          <p:cNvPr descr="speech6" id="880" name="Google Shape;88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2667000"/>
            <a:ext cx="6932613" cy="2644775"/>
          </a:xfrm>
          <a:prstGeom prst="rect">
            <a:avLst/>
          </a:prstGeom>
          <a:noFill/>
          <a:ln cap="flat" cmpd="sng" w="508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speech2" id="881" name="Google Shape;88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8800" y="3254375"/>
            <a:ext cx="6858000" cy="2536825"/>
          </a:xfrm>
          <a:prstGeom prst="rect">
            <a:avLst/>
          </a:prstGeom>
          <a:noFill/>
          <a:ln cap="flat" cmpd="sng" w="5080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82" name="Google Shape;882;p45"/>
          <p:cNvSpPr txBox="1"/>
          <p:nvPr>
            <p:ph idx="1" type="body"/>
          </p:nvPr>
        </p:nvSpPr>
        <p:spPr>
          <a:xfrm>
            <a:off x="152400" y="914400"/>
            <a:ext cx="883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Orderless document representation: frequencies of words from a dictionary  </a:t>
            </a:r>
            <a:r>
              <a:rPr lang="en-US" sz="1400"/>
              <a:t>Salton &amp; McGill (1983)</a:t>
            </a:r>
            <a:endParaRPr/>
          </a:p>
        </p:txBody>
      </p:sp>
      <p:sp>
        <p:nvSpPr>
          <p:cNvPr id="883" name="Google Shape;883;p4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bag-of-words representation?</a:t>
            </a:r>
            <a:endParaRPr/>
          </a:p>
        </p:txBody>
      </p:sp>
      <p:sp>
        <p:nvSpPr>
          <p:cNvPr id="889" name="Google Shape;889;p46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For a text document</a:t>
            </a:r>
            <a:endParaRPr/>
          </a:p>
          <a:p>
            <a:pPr indent="-342900" lvl="0" marL="34290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Have a dictionary of non-common words</a:t>
            </a:r>
            <a:endParaRPr/>
          </a:p>
          <a:p>
            <a:pPr indent="-342900" lvl="0" marL="34290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Count the occurrence of each word in that document</a:t>
            </a:r>
            <a:endParaRPr/>
          </a:p>
          <a:p>
            <a:pPr indent="-342900" lvl="0" marL="34290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Make a histogram of the counts</a:t>
            </a:r>
            <a:endParaRPr/>
          </a:p>
          <a:p>
            <a:pPr indent="-342900" lvl="0" marL="34290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Normalize the histogram by dividing each count by the sum of all the counts</a:t>
            </a:r>
            <a:endParaRPr/>
          </a:p>
          <a:p>
            <a:pPr indent="-342900" lvl="0" marL="342900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histogram is the representation.</a:t>
            </a:r>
            <a:endParaRPr/>
          </a:p>
        </p:txBody>
      </p:sp>
      <p:sp>
        <p:nvSpPr>
          <p:cNvPr id="890" name="Google Shape;890;p46"/>
          <p:cNvSpPr txBox="1"/>
          <p:nvPr/>
        </p:nvSpPr>
        <p:spPr>
          <a:xfrm>
            <a:off x="1447800" y="5806280"/>
            <a:ext cx="61863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apple   worm   tree  dog   joint   leaf   grass   bush   fence  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6"/>
          <p:cNvSpPr/>
          <p:nvPr/>
        </p:nvSpPr>
        <p:spPr>
          <a:xfrm>
            <a:off x="1600200" y="5334000"/>
            <a:ext cx="381000" cy="47228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2" name="Google Shape;892;p46"/>
          <p:cNvSpPr/>
          <p:nvPr/>
        </p:nvSpPr>
        <p:spPr>
          <a:xfrm>
            <a:off x="2362200" y="5570140"/>
            <a:ext cx="304800" cy="23614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3" name="Google Shape;893;p46"/>
          <p:cNvSpPr/>
          <p:nvPr/>
        </p:nvSpPr>
        <p:spPr>
          <a:xfrm>
            <a:off x="3048000" y="4861720"/>
            <a:ext cx="381000" cy="94456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4" name="Google Shape;894;p46"/>
          <p:cNvSpPr/>
          <p:nvPr/>
        </p:nvSpPr>
        <p:spPr>
          <a:xfrm>
            <a:off x="3591636" y="5562474"/>
            <a:ext cx="304800" cy="23614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5" name="Google Shape;895;p46"/>
          <p:cNvSpPr/>
          <p:nvPr/>
        </p:nvSpPr>
        <p:spPr>
          <a:xfrm>
            <a:off x="4159954" y="5334000"/>
            <a:ext cx="381000" cy="47228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6" name="Google Shape;896;p46"/>
          <p:cNvSpPr/>
          <p:nvPr/>
        </p:nvSpPr>
        <p:spPr>
          <a:xfrm>
            <a:off x="4724400" y="4886741"/>
            <a:ext cx="381000" cy="94456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7" name="Google Shape;897;p46"/>
          <p:cNvSpPr/>
          <p:nvPr/>
        </p:nvSpPr>
        <p:spPr>
          <a:xfrm>
            <a:off x="5379496" y="5559568"/>
            <a:ext cx="304800" cy="23614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8" name="Google Shape;898;p46"/>
          <p:cNvSpPr/>
          <p:nvPr/>
        </p:nvSpPr>
        <p:spPr>
          <a:xfrm>
            <a:off x="6096000" y="5605861"/>
            <a:ext cx="304800" cy="23614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9" name="Google Shape;899;p46"/>
          <p:cNvSpPr/>
          <p:nvPr/>
        </p:nvSpPr>
        <p:spPr>
          <a:xfrm>
            <a:off x="6781800" y="5798614"/>
            <a:ext cx="304800" cy="5374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Google Shape;900;p4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7"/>
          <p:cNvSpPr txBox="1"/>
          <p:nvPr>
            <p:ph type="title"/>
          </p:nvPr>
        </p:nvSpPr>
        <p:spPr>
          <a:xfrm>
            <a:off x="685800" y="76200"/>
            <a:ext cx="8077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Bags of features for image classification</a:t>
            </a:r>
            <a:endParaRPr/>
          </a:p>
        </p:txBody>
      </p:sp>
      <p:sp>
        <p:nvSpPr>
          <p:cNvPr id="907" name="Google Shape;907;p47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Extract features</a:t>
            </a:r>
            <a:endParaRPr/>
          </a:p>
        </p:txBody>
      </p:sp>
      <p:grpSp>
        <p:nvGrpSpPr>
          <p:cNvPr id="908" name="Google Shape;908;p47"/>
          <p:cNvGrpSpPr/>
          <p:nvPr/>
        </p:nvGrpSpPr>
        <p:grpSpPr>
          <a:xfrm>
            <a:off x="609600" y="2514600"/>
            <a:ext cx="1547813" cy="2000250"/>
            <a:chOff x="288" y="2928"/>
            <a:chExt cx="864" cy="1116"/>
          </a:xfrm>
        </p:grpSpPr>
        <p:pic>
          <p:nvPicPr>
            <p:cNvPr descr="ermine" id="909" name="Google Shape;909;p47"/>
            <p:cNvPicPr preferRelativeResize="0"/>
            <p:nvPr/>
          </p:nvPicPr>
          <p:blipFill rotWithShape="1">
            <a:blip r:embed="rId3">
              <a:alphaModFix/>
            </a:blip>
            <a:srcRect b="71706" l="49399" r="38898" t="22293"/>
            <a:stretch/>
          </p:blipFill>
          <p:spPr>
            <a:xfrm>
              <a:off x="720" y="3216"/>
              <a:ext cx="288" cy="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10" name="Google Shape;910;p47"/>
            <p:cNvPicPr preferRelativeResize="0"/>
            <p:nvPr/>
          </p:nvPicPr>
          <p:blipFill rotWithShape="1">
            <a:blip r:embed="rId4">
              <a:alphaModFix/>
            </a:blip>
            <a:srcRect b="88853" l="57590" r="29534" t="4288"/>
            <a:stretch/>
          </p:blipFill>
          <p:spPr>
            <a:xfrm>
              <a:off x="864" y="3504"/>
              <a:ext cx="288" cy="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11" name="Google Shape;911;p47"/>
            <p:cNvPicPr preferRelativeResize="0"/>
            <p:nvPr/>
          </p:nvPicPr>
          <p:blipFill rotWithShape="1">
            <a:blip r:embed="rId5">
              <a:alphaModFix/>
            </a:blip>
            <a:srcRect b="79422" l="58762" r="31876" t="14577"/>
            <a:stretch/>
          </p:blipFill>
          <p:spPr>
            <a:xfrm>
              <a:off x="384" y="3504"/>
              <a:ext cx="288" cy="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12" name="Google Shape;912;p47"/>
            <p:cNvPicPr preferRelativeResize="0"/>
            <p:nvPr/>
          </p:nvPicPr>
          <p:blipFill rotWithShape="1">
            <a:blip r:embed="rId6">
              <a:alphaModFix/>
            </a:blip>
            <a:srcRect b="67418" l="58762" r="31876" t="27437"/>
            <a:stretch/>
          </p:blipFill>
          <p:spPr>
            <a:xfrm>
              <a:off x="288" y="3216"/>
              <a:ext cx="288" cy="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13" name="Google Shape;913;p47"/>
            <p:cNvPicPr preferRelativeResize="0"/>
            <p:nvPr/>
          </p:nvPicPr>
          <p:blipFill rotWithShape="1">
            <a:blip r:embed="rId7">
              <a:alphaModFix/>
            </a:blip>
            <a:srcRect b="71706" l="59932" r="31876" t="23151"/>
            <a:stretch/>
          </p:blipFill>
          <p:spPr>
            <a:xfrm>
              <a:off x="624" y="2928"/>
              <a:ext cx="288" cy="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14" name="Google Shape;914;p47"/>
            <p:cNvPicPr preferRelativeResize="0"/>
            <p:nvPr/>
          </p:nvPicPr>
          <p:blipFill rotWithShape="1">
            <a:blip r:embed="rId8">
              <a:alphaModFix/>
            </a:blip>
            <a:srcRect b="76851" l="50569" r="37726" t="17148"/>
            <a:stretch/>
          </p:blipFill>
          <p:spPr>
            <a:xfrm>
              <a:off x="768" y="3792"/>
              <a:ext cx="360" cy="2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icycle" id="915" name="Google Shape;915;p47"/>
          <p:cNvPicPr preferRelativeResize="0"/>
          <p:nvPr/>
        </p:nvPicPr>
        <p:blipFill rotWithShape="1">
          <a:blip r:embed="rId9">
            <a:alphaModFix/>
          </a:blip>
          <a:srcRect b="0" l="67500" r="0" t="75458"/>
          <a:stretch/>
        </p:blipFill>
        <p:spPr>
          <a:xfrm>
            <a:off x="3352800" y="3511550"/>
            <a:ext cx="782638" cy="354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cycle" id="916" name="Google Shape;916;p47"/>
          <p:cNvPicPr preferRelativeResize="0"/>
          <p:nvPr/>
        </p:nvPicPr>
        <p:blipFill rotWithShape="1">
          <a:blip r:embed="rId10">
            <a:alphaModFix/>
          </a:blip>
          <a:srcRect b="16507" l="35001" r="42499" t="49956"/>
          <a:stretch/>
        </p:blipFill>
        <p:spPr>
          <a:xfrm>
            <a:off x="4862513" y="3670300"/>
            <a:ext cx="5683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cycle" id="917" name="Google Shape;917;p47"/>
          <p:cNvPicPr preferRelativeResize="0"/>
          <p:nvPr/>
        </p:nvPicPr>
        <p:blipFill rotWithShape="1">
          <a:blip r:embed="rId11">
            <a:alphaModFix/>
          </a:blip>
          <a:srcRect b="0" l="0" r="60001" t="33188"/>
          <a:stretch/>
        </p:blipFill>
        <p:spPr>
          <a:xfrm>
            <a:off x="3744913" y="2667000"/>
            <a:ext cx="695325" cy="69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cycle" id="918" name="Google Shape;918;p47"/>
          <p:cNvPicPr preferRelativeResize="0"/>
          <p:nvPr/>
        </p:nvPicPr>
        <p:blipFill rotWithShape="1">
          <a:blip r:embed="rId11">
            <a:alphaModFix/>
          </a:blip>
          <a:srcRect b="37468" l="32500" r="22500" t="20612"/>
          <a:stretch/>
        </p:blipFill>
        <p:spPr>
          <a:xfrm>
            <a:off x="4600575" y="2974975"/>
            <a:ext cx="782638" cy="43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cycle" id="919" name="Google Shape;919;p47"/>
          <p:cNvPicPr preferRelativeResize="0"/>
          <p:nvPr/>
        </p:nvPicPr>
        <p:blipFill rotWithShape="1">
          <a:blip r:embed="rId11">
            <a:alphaModFix/>
          </a:blip>
          <a:srcRect b="54236" l="19999" r="55000" t="0"/>
          <a:stretch/>
        </p:blipFill>
        <p:spPr>
          <a:xfrm>
            <a:off x="4167188" y="3670300"/>
            <a:ext cx="515937" cy="563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olin" id="920" name="Google Shape;920;p47"/>
          <p:cNvPicPr preferRelativeResize="0"/>
          <p:nvPr/>
        </p:nvPicPr>
        <p:blipFill rotWithShape="1">
          <a:blip r:embed="rId12">
            <a:alphaModFix/>
          </a:blip>
          <a:srcRect b="71085" l="35715" r="21428" t="2990"/>
          <a:stretch/>
        </p:blipFill>
        <p:spPr>
          <a:xfrm>
            <a:off x="7086600" y="3962400"/>
            <a:ext cx="401638" cy="58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1" name="Google Shape;921;p47"/>
          <p:cNvGrpSpPr/>
          <p:nvPr/>
        </p:nvGrpSpPr>
        <p:grpSpPr>
          <a:xfrm>
            <a:off x="6738938" y="2651125"/>
            <a:ext cx="2024062" cy="1704975"/>
            <a:chOff x="4416" y="3072"/>
            <a:chExt cx="1035" cy="872"/>
          </a:xfrm>
        </p:grpSpPr>
        <p:pic>
          <p:nvPicPr>
            <p:cNvPr descr="violin" id="922" name="Google Shape;922;p47"/>
            <p:cNvPicPr preferRelativeResize="0"/>
            <p:nvPr/>
          </p:nvPicPr>
          <p:blipFill rotWithShape="1">
            <a:blip r:embed="rId13">
              <a:alphaModFix/>
            </a:blip>
            <a:srcRect b="52684" l="0" r="0" t="26286"/>
            <a:stretch/>
          </p:blipFill>
          <p:spPr>
            <a:xfrm>
              <a:off x="4752" y="3600"/>
              <a:ext cx="377" cy="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23" name="Google Shape;923;p47"/>
            <p:cNvPicPr preferRelativeResize="0"/>
            <p:nvPr/>
          </p:nvPicPr>
          <p:blipFill rotWithShape="1">
            <a:blip r:embed="rId14">
              <a:alphaModFix/>
            </a:blip>
            <a:srcRect b="26286" l="0" r="0" t="50055"/>
            <a:stretch/>
          </p:blipFill>
          <p:spPr>
            <a:xfrm>
              <a:off x="5040" y="3360"/>
              <a:ext cx="411" cy="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24" name="Google Shape;924;p47"/>
            <p:cNvPicPr preferRelativeResize="0"/>
            <p:nvPr/>
          </p:nvPicPr>
          <p:blipFill rotWithShape="1">
            <a:blip r:embed="rId14">
              <a:alphaModFix/>
            </a:blip>
            <a:srcRect b="0" l="0" r="0" t="76232"/>
            <a:stretch/>
          </p:blipFill>
          <p:spPr>
            <a:xfrm>
              <a:off x="4560" y="3408"/>
              <a:ext cx="446" cy="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25" name="Google Shape;925;p47"/>
            <p:cNvPicPr preferRelativeResize="0"/>
            <p:nvPr/>
          </p:nvPicPr>
          <p:blipFill rotWithShape="1">
            <a:blip r:embed="rId14">
              <a:alphaModFix/>
            </a:blip>
            <a:srcRect b="18510" l="56544" r="-522" t="49945"/>
            <a:stretch/>
          </p:blipFill>
          <p:spPr>
            <a:xfrm>
              <a:off x="4416" y="3456"/>
              <a:ext cx="211" cy="3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26" name="Google Shape;926;p47"/>
            <p:cNvPicPr preferRelativeResize="0"/>
            <p:nvPr/>
          </p:nvPicPr>
          <p:blipFill rotWithShape="1">
            <a:blip r:embed="rId14">
              <a:alphaModFix/>
            </a:blip>
            <a:srcRect b="47426" l="0" r="0" t="31543"/>
            <a:stretch/>
          </p:blipFill>
          <p:spPr>
            <a:xfrm>
              <a:off x="4608" y="3072"/>
              <a:ext cx="480" cy="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7" name="Google Shape;927;p47"/>
          <p:cNvSpPr/>
          <p:nvPr/>
        </p:nvSpPr>
        <p:spPr>
          <a:xfrm>
            <a:off x="304800" y="2362200"/>
            <a:ext cx="2133600" cy="2362200"/>
          </a:xfrm>
          <a:prstGeom prst="rect">
            <a:avLst/>
          </a:prstGeom>
          <a:noFill/>
          <a:ln cap="flat" cmpd="sng" w="38100">
            <a:solidFill>
              <a:srgbClr val="864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47"/>
          <p:cNvSpPr/>
          <p:nvPr/>
        </p:nvSpPr>
        <p:spPr>
          <a:xfrm>
            <a:off x="3200400" y="2362200"/>
            <a:ext cx="2438400" cy="2362200"/>
          </a:xfrm>
          <a:prstGeom prst="rect">
            <a:avLst/>
          </a:prstGeom>
          <a:noFill/>
          <a:ln cap="flat" cmpd="sng" w="38100">
            <a:solidFill>
              <a:srgbClr val="864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47"/>
          <p:cNvSpPr/>
          <p:nvPr/>
        </p:nvSpPr>
        <p:spPr>
          <a:xfrm>
            <a:off x="6400800" y="2362200"/>
            <a:ext cx="2438400" cy="2362200"/>
          </a:xfrm>
          <a:prstGeom prst="rect">
            <a:avLst/>
          </a:prstGeom>
          <a:noFill/>
          <a:ln cap="flat" cmpd="sng" w="38100">
            <a:solidFill>
              <a:srgbClr val="864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4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8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Extract features</a:t>
            </a:r>
            <a:endParaRPr/>
          </a:p>
          <a:p>
            <a:pPr indent="-533400" lvl="0" marL="533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Learn “visual vocabulary”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533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7" name="Google Shape;937;p48"/>
          <p:cNvGrpSpPr/>
          <p:nvPr/>
        </p:nvGrpSpPr>
        <p:grpSpPr>
          <a:xfrm>
            <a:off x="1828800" y="2763838"/>
            <a:ext cx="5029200" cy="817562"/>
            <a:chOff x="96" y="96"/>
            <a:chExt cx="5616" cy="912"/>
          </a:xfrm>
        </p:grpSpPr>
        <p:sp>
          <p:nvSpPr>
            <p:cNvPr id="938" name="Google Shape;938;p48"/>
            <p:cNvSpPr/>
            <p:nvPr/>
          </p:nvSpPr>
          <p:spPr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cap="flat" cmpd="sng" w="38100">
              <a:solidFill>
                <a:srgbClr val="864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rmine" id="939" name="Google Shape;939;p48"/>
            <p:cNvPicPr preferRelativeResize="0"/>
            <p:nvPr/>
          </p:nvPicPr>
          <p:blipFill rotWithShape="1">
            <a:blip r:embed="rId3">
              <a:alphaModFix/>
            </a:blip>
            <a:srcRect b="71706" l="49399" r="38898" t="22293"/>
            <a:stretch/>
          </p:blipFill>
          <p:spPr>
            <a:xfrm>
              <a:off x="240" y="624"/>
              <a:ext cx="384" cy="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40" name="Google Shape;940;p48"/>
            <p:cNvPicPr preferRelativeResize="0"/>
            <p:nvPr/>
          </p:nvPicPr>
          <p:blipFill rotWithShape="1">
            <a:blip r:embed="rId4">
              <a:alphaModFix/>
            </a:blip>
            <a:srcRect b="88853" l="57590" r="29534" t="4288"/>
            <a:stretch/>
          </p:blipFill>
          <p:spPr>
            <a:xfrm>
              <a:off x="4800" y="576"/>
              <a:ext cx="384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41" name="Google Shape;941;p48"/>
            <p:cNvPicPr preferRelativeResize="0"/>
            <p:nvPr/>
          </p:nvPicPr>
          <p:blipFill rotWithShape="1">
            <a:blip r:embed="rId5">
              <a:alphaModFix/>
            </a:blip>
            <a:srcRect b="79422" l="58762" r="31876" t="14577"/>
            <a:stretch/>
          </p:blipFill>
          <p:spPr>
            <a:xfrm>
              <a:off x="240" y="192"/>
              <a:ext cx="384" cy="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42" name="Google Shape;942;p48"/>
            <p:cNvPicPr preferRelativeResize="0"/>
            <p:nvPr/>
          </p:nvPicPr>
          <p:blipFill rotWithShape="1">
            <a:blip r:embed="rId6">
              <a:alphaModFix/>
            </a:blip>
            <a:srcRect b="67418" l="58762" r="31876" t="27437"/>
            <a:stretch/>
          </p:blipFill>
          <p:spPr>
            <a:xfrm>
              <a:off x="3600" y="576"/>
              <a:ext cx="384" cy="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43" name="Google Shape;943;p48"/>
            <p:cNvPicPr preferRelativeResize="0"/>
            <p:nvPr/>
          </p:nvPicPr>
          <p:blipFill rotWithShape="1">
            <a:blip r:embed="rId7">
              <a:alphaModFix/>
            </a:blip>
            <a:srcRect b="71706" l="59932" r="31876" t="23151"/>
            <a:stretch/>
          </p:blipFill>
          <p:spPr>
            <a:xfrm>
              <a:off x="1104" y="247"/>
              <a:ext cx="384" cy="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44" name="Google Shape;944;p48"/>
            <p:cNvPicPr preferRelativeResize="0"/>
            <p:nvPr/>
          </p:nvPicPr>
          <p:blipFill rotWithShape="1">
            <a:blip r:embed="rId8">
              <a:alphaModFix/>
            </a:blip>
            <a:srcRect b="76851" l="50569" r="37726" t="17148"/>
            <a:stretch/>
          </p:blipFill>
          <p:spPr>
            <a:xfrm>
              <a:off x="2640" y="240"/>
              <a:ext cx="480" cy="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945" name="Google Shape;945;p48"/>
            <p:cNvPicPr preferRelativeResize="0"/>
            <p:nvPr/>
          </p:nvPicPr>
          <p:blipFill rotWithShape="1">
            <a:blip r:embed="rId9">
              <a:alphaModFix/>
            </a:blip>
            <a:srcRect b="0" l="67500" r="0" t="75458"/>
            <a:stretch/>
          </p:blipFill>
          <p:spPr>
            <a:xfrm>
              <a:off x="1104" y="672"/>
              <a:ext cx="432" cy="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946" name="Google Shape;946;p48"/>
            <p:cNvPicPr preferRelativeResize="0"/>
            <p:nvPr/>
          </p:nvPicPr>
          <p:blipFill rotWithShape="1">
            <a:blip r:embed="rId9">
              <a:alphaModFix/>
            </a:blip>
            <a:srcRect b="16507" l="35001" r="42499" t="49956"/>
            <a:stretch/>
          </p:blipFill>
          <p:spPr>
            <a:xfrm>
              <a:off x="5328" y="576"/>
              <a:ext cx="314" cy="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947" name="Google Shape;947;p48"/>
            <p:cNvPicPr preferRelativeResize="0"/>
            <p:nvPr/>
          </p:nvPicPr>
          <p:blipFill rotWithShape="1">
            <a:blip r:embed="rId9">
              <a:alphaModFix/>
            </a:blip>
            <a:srcRect b="54236" l="19999" r="55000" t="0"/>
            <a:stretch/>
          </p:blipFill>
          <p:spPr>
            <a:xfrm>
              <a:off x="4512" y="240"/>
              <a:ext cx="285" cy="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948" name="Google Shape;948;p48"/>
            <p:cNvPicPr preferRelativeResize="0"/>
            <p:nvPr/>
          </p:nvPicPr>
          <p:blipFill rotWithShape="1">
            <a:blip r:embed="rId9">
              <a:alphaModFix/>
            </a:blip>
            <a:srcRect b="0" l="0" r="60001" t="33188"/>
            <a:stretch/>
          </p:blipFill>
          <p:spPr>
            <a:xfrm>
              <a:off x="2160" y="242"/>
              <a:ext cx="384" cy="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949" name="Google Shape;949;p48"/>
            <p:cNvPicPr preferRelativeResize="0"/>
            <p:nvPr/>
          </p:nvPicPr>
          <p:blipFill rotWithShape="1">
            <a:blip r:embed="rId9">
              <a:alphaModFix/>
            </a:blip>
            <a:srcRect b="37468" l="32500" r="22500" t="20612"/>
            <a:stretch/>
          </p:blipFill>
          <p:spPr>
            <a:xfrm>
              <a:off x="3600" y="240"/>
              <a:ext cx="432" cy="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50" name="Google Shape;950;p48"/>
            <p:cNvPicPr preferRelativeResize="0"/>
            <p:nvPr/>
          </p:nvPicPr>
          <p:blipFill rotWithShape="1">
            <a:blip r:embed="rId10">
              <a:alphaModFix/>
            </a:blip>
            <a:srcRect b="71085" l="35715" r="21428" t="2990"/>
            <a:stretch/>
          </p:blipFill>
          <p:spPr>
            <a:xfrm>
              <a:off x="3198" y="288"/>
              <a:ext cx="354" cy="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51" name="Google Shape;951;p48"/>
            <p:cNvPicPr preferRelativeResize="0"/>
            <p:nvPr/>
          </p:nvPicPr>
          <p:blipFill rotWithShape="1">
            <a:blip r:embed="rId10">
              <a:alphaModFix/>
            </a:blip>
            <a:srcRect b="52684" l="0" r="0" t="26286"/>
            <a:stretch/>
          </p:blipFill>
          <p:spPr>
            <a:xfrm>
              <a:off x="4080" y="288"/>
              <a:ext cx="528" cy="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52" name="Google Shape;952;p48"/>
            <p:cNvPicPr preferRelativeResize="0"/>
            <p:nvPr/>
          </p:nvPicPr>
          <p:blipFill rotWithShape="1">
            <a:blip r:embed="rId10">
              <a:alphaModFix/>
            </a:blip>
            <a:srcRect b="26286" l="0" r="0" t="50055"/>
            <a:stretch/>
          </p:blipFill>
          <p:spPr>
            <a:xfrm>
              <a:off x="1584" y="384"/>
              <a:ext cx="576" cy="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53" name="Google Shape;953;p48"/>
            <p:cNvPicPr preferRelativeResize="0"/>
            <p:nvPr/>
          </p:nvPicPr>
          <p:blipFill rotWithShape="1">
            <a:blip r:embed="rId10">
              <a:alphaModFix/>
            </a:blip>
            <a:srcRect b="0" l="0" r="0" t="76232"/>
            <a:stretch/>
          </p:blipFill>
          <p:spPr>
            <a:xfrm>
              <a:off x="2400" y="672"/>
              <a:ext cx="624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54" name="Google Shape;954;p48"/>
            <p:cNvPicPr preferRelativeResize="0"/>
            <p:nvPr/>
          </p:nvPicPr>
          <p:blipFill rotWithShape="1">
            <a:blip r:embed="rId10">
              <a:alphaModFix/>
            </a:blip>
            <a:srcRect b="18510" l="56544" r="-522" t="49945"/>
            <a:stretch/>
          </p:blipFill>
          <p:spPr>
            <a:xfrm>
              <a:off x="720" y="336"/>
              <a:ext cx="296" cy="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55" name="Google Shape;955;p48"/>
            <p:cNvPicPr preferRelativeResize="0"/>
            <p:nvPr/>
          </p:nvPicPr>
          <p:blipFill rotWithShape="1">
            <a:blip r:embed="rId10">
              <a:alphaModFix/>
            </a:blip>
            <a:srcRect b="47426" l="0" r="0" t="31543"/>
            <a:stretch/>
          </p:blipFill>
          <p:spPr>
            <a:xfrm>
              <a:off x="4896" y="190"/>
              <a:ext cx="672" cy="3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6" name="Google Shape;956;p48"/>
          <p:cNvSpPr txBox="1"/>
          <p:nvPr>
            <p:ph type="title"/>
          </p:nvPr>
        </p:nvSpPr>
        <p:spPr>
          <a:xfrm>
            <a:off x="685800" y="76200"/>
            <a:ext cx="8077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Bags of features for image classification</a:t>
            </a:r>
            <a:endParaRPr/>
          </a:p>
        </p:txBody>
      </p:sp>
      <p:sp>
        <p:nvSpPr>
          <p:cNvPr id="957" name="Google Shape;957;p4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9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Extract features</a:t>
            </a:r>
            <a:endParaRPr/>
          </a:p>
          <a:p>
            <a:pPr indent="-533400" lvl="0" marL="533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Learn “visual vocabulary”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33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Quantize features using visual vocabulary </a:t>
            </a:r>
            <a:endParaRPr/>
          </a:p>
        </p:txBody>
      </p:sp>
      <p:sp>
        <p:nvSpPr>
          <p:cNvPr id="964" name="Google Shape;964;p49"/>
          <p:cNvSpPr txBox="1"/>
          <p:nvPr>
            <p:ph type="title"/>
          </p:nvPr>
        </p:nvSpPr>
        <p:spPr>
          <a:xfrm>
            <a:off x="685800" y="76200"/>
            <a:ext cx="8077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Bags of features for image classification</a:t>
            </a:r>
            <a:endParaRPr/>
          </a:p>
        </p:txBody>
      </p:sp>
      <p:sp>
        <p:nvSpPr>
          <p:cNvPr id="965" name="Google Shape;965;p4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ata\Patches\Caltech\CategoryPatchPairs\Test\Pairs_0010.bmp" id="314" name="Google Shape;314;p5"/>
          <p:cNvPicPr preferRelativeResize="0"/>
          <p:nvPr/>
        </p:nvPicPr>
        <p:blipFill rotWithShape="1">
          <a:blip r:embed="rId3">
            <a:alphaModFix/>
          </a:blip>
          <a:srcRect b="13266" l="-1340" r="6234" t="16409"/>
          <a:stretch/>
        </p:blipFill>
        <p:spPr>
          <a:xfrm>
            <a:off x="-130628" y="1"/>
            <a:ext cx="9274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000000">
              <a:alpha val="674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"/>
          <p:cNvSpPr txBox="1"/>
          <p:nvPr/>
        </p:nvSpPr>
        <p:spPr>
          <a:xfrm>
            <a:off x="228600" y="400734"/>
            <a:ext cx="8305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 we describe an image patch?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0"/>
          <p:cNvSpPr txBox="1"/>
          <p:nvPr>
            <p:ph idx="1" type="body"/>
          </p:nvPr>
        </p:nvSpPr>
        <p:spPr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Extract features</a:t>
            </a:r>
            <a:endParaRPr/>
          </a:p>
          <a:p>
            <a:pPr indent="-533400" lvl="0" marL="533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Learn “visual vocabulary”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33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Quantize features using visual vocabulary </a:t>
            </a:r>
            <a:endParaRPr/>
          </a:p>
          <a:p>
            <a:pPr indent="-533400" lvl="0" marL="533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Represent images by frequencies of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“visual words” </a:t>
            </a:r>
            <a:endParaRPr/>
          </a:p>
        </p:txBody>
      </p:sp>
      <p:grpSp>
        <p:nvGrpSpPr>
          <p:cNvPr id="972" name="Google Shape;972;p50"/>
          <p:cNvGrpSpPr/>
          <p:nvPr/>
        </p:nvGrpSpPr>
        <p:grpSpPr>
          <a:xfrm>
            <a:off x="228600" y="4343400"/>
            <a:ext cx="8763000" cy="2209800"/>
            <a:chOff x="144" y="1776"/>
            <a:chExt cx="5520" cy="1392"/>
          </a:xfrm>
        </p:grpSpPr>
        <p:sp>
          <p:nvSpPr>
            <p:cNvPr id="973" name="Google Shape;973;p50"/>
            <p:cNvSpPr/>
            <p:nvPr/>
          </p:nvSpPr>
          <p:spPr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0"/>
            <p:cNvSpPr/>
            <p:nvPr/>
          </p:nvSpPr>
          <p:spPr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0"/>
            <p:cNvSpPr/>
            <p:nvPr/>
          </p:nvSpPr>
          <p:spPr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cap="flat" cmpd="sng" w="12700">
              <a:solidFill>
                <a:srgbClr val="5D483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cap="flat" cmpd="sng" w="12700">
              <a:solidFill>
                <a:srgbClr val="5D483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cap="flat" cmpd="sng" w="12700">
              <a:solidFill>
                <a:srgbClr val="5D483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50"/>
            <p:cNvSpPr/>
            <p:nvPr/>
          </p:nvSpPr>
          <p:spPr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cap="flat" cmpd="sng" w="12700">
              <a:solidFill>
                <a:srgbClr val="5D483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5" name="Google Shape;985;p50"/>
            <p:cNvCxnSpPr/>
            <p:nvPr/>
          </p:nvCxnSpPr>
          <p:spPr>
            <a:xfrm>
              <a:off x="144" y="2905"/>
              <a:ext cx="158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86" name="Google Shape;986;p50"/>
            <p:cNvCxnSpPr/>
            <p:nvPr/>
          </p:nvCxnSpPr>
          <p:spPr>
            <a:xfrm rot="10800000">
              <a:off x="144" y="1801"/>
              <a:ext cx="0" cy="110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ermine" id="987" name="Google Shape;987;p50"/>
            <p:cNvPicPr preferRelativeResize="0"/>
            <p:nvPr/>
          </p:nvPicPr>
          <p:blipFill rotWithShape="1">
            <a:blip r:embed="rId3">
              <a:alphaModFix/>
            </a:blip>
            <a:srcRect b="76851" l="50569" r="37726" t="17148"/>
            <a:stretch/>
          </p:blipFill>
          <p:spPr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988" name="Google Shape;988;p50"/>
            <p:cNvPicPr preferRelativeResize="0"/>
            <p:nvPr/>
          </p:nvPicPr>
          <p:blipFill rotWithShape="1">
            <a:blip r:embed="rId4">
              <a:alphaModFix/>
            </a:blip>
            <a:srcRect b="54236" l="19999" r="55000" t="0"/>
            <a:stretch/>
          </p:blipFill>
          <p:spPr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89" name="Google Shape;989;p50"/>
            <p:cNvPicPr preferRelativeResize="0"/>
            <p:nvPr/>
          </p:nvPicPr>
          <p:blipFill rotWithShape="1">
            <a:blip r:embed="rId3">
              <a:alphaModFix/>
            </a:blip>
            <a:srcRect b="71706" l="49399" r="38898" t="22293"/>
            <a:stretch/>
          </p:blipFill>
          <p:spPr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90" name="Google Shape;990;p50"/>
            <p:cNvCxnSpPr/>
            <p:nvPr/>
          </p:nvCxnSpPr>
          <p:spPr>
            <a:xfrm>
              <a:off x="4080" y="2905"/>
              <a:ext cx="158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1" name="Google Shape;991;p50"/>
            <p:cNvCxnSpPr/>
            <p:nvPr/>
          </p:nvCxnSpPr>
          <p:spPr>
            <a:xfrm rot="10800000">
              <a:off x="4080" y="1801"/>
              <a:ext cx="0" cy="110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2" name="Google Shape;992;p50"/>
            <p:cNvCxnSpPr/>
            <p:nvPr/>
          </p:nvCxnSpPr>
          <p:spPr>
            <a:xfrm>
              <a:off x="2160" y="2928"/>
              <a:ext cx="158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3" name="Google Shape;993;p50"/>
            <p:cNvCxnSpPr/>
            <p:nvPr/>
          </p:nvCxnSpPr>
          <p:spPr>
            <a:xfrm rot="10800000">
              <a:off x="2160" y="1824"/>
              <a:ext cx="0" cy="110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violin" id="994" name="Google Shape;994;p50"/>
            <p:cNvPicPr preferRelativeResize="0"/>
            <p:nvPr/>
          </p:nvPicPr>
          <p:blipFill rotWithShape="1">
            <a:blip r:embed="rId5">
              <a:alphaModFix/>
            </a:blip>
            <a:srcRect b="0" l="0" r="0" t="76232"/>
            <a:stretch/>
          </p:blipFill>
          <p:spPr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95" name="Google Shape;995;p50"/>
            <p:cNvPicPr preferRelativeResize="0"/>
            <p:nvPr/>
          </p:nvPicPr>
          <p:blipFill rotWithShape="1">
            <a:blip r:embed="rId3">
              <a:alphaModFix/>
            </a:blip>
            <a:srcRect b="76851" l="50569" r="37726" t="17148"/>
            <a:stretch/>
          </p:blipFill>
          <p:spPr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996" name="Google Shape;996;p50"/>
            <p:cNvPicPr preferRelativeResize="0"/>
            <p:nvPr/>
          </p:nvPicPr>
          <p:blipFill rotWithShape="1">
            <a:blip r:embed="rId4">
              <a:alphaModFix/>
            </a:blip>
            <a:srcRect b="54236" l="19999" r="55000" t="0"/>
            <a:stretch/>
          </p:blipFill>
          <p:spPr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97" name="Google Shape;997;p50"/>
            <p:cNvPicPr preferRelativeResize="0"/>
            <p:nvPr/>
          </p:nvPicPr>
          <p:blipFill rotWithShape="1">
            <a:blip r:embed="rId3">
              <a:alphaModFix/>
            </a:blip>
            <a:srcRect b="71706" l="49399" r="38898" t="22293"/>
            <a:stretch/>
          </p:blipFill>
          <p:spPr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998" name="Google Shape;998;p50"/>
            <p:cNvPicPr preferRelativeResize="0"/>
            <p:nvPr/>
          </p:nvPicPr>
          <p:blipFill rotWithShape="1">
            <a:blip r:embed="rId5">
              <a:alphaModFix/>
            </a:blip>
            <a:srcRect b="0" l="0" r="0" t="76232"/>
            <a:stretch/>
          </p:blipFill>
          <p:spPr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999" name="Google Shape;999;p50"/>
            <p:cNvPicPr preferRelativeResize="0"/>
            <p:nvPr/>
          </p:nvPicPr>
          <p:blipFill rotWithShape="1">
            <a:blip r:embed="rId3">
              <a:alphaModFix/>
            </a:blip>
            <a:srcRect b="76851" l="50569" r="37726" t="17148"/>
            <a:stretch/>
          </p:blipFill>
          <p:spPr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1000" name="Google Shape;1000;p50"/>
            <p:cNvPicPr preferRelativeResize="0"/>
            <p:nvPr/>
          </p:nvPicPr>
          <p:blipFill rotWithShape="1">
            <a:blip r:embed="rId4">
              <a:alphaModFix/>
            </a:blip>
            <a:srcRect b="54236" l="19999" r="55000" t="0"/>
            <a:stretch/>
          </p:blipFill>
          <p:spPr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1001" name="Google Shape;1001;p50"/>
            <p:cNvPicPr preferRelativeResize="0"/>
            <p:nvPr/>
          </p:nvPicPr>
          <p:blipFill rotWithShape="1">
            <a:blip r:embed="rId3">
              <a:alphaModFix/>
            </a:blip>
            <a:srcRect b="71706" l="49399" r="38898" t="22293"/>
            <a:stretch/>
          </p:blipFill>
          <p:spPr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1002" name="Google Shape;1002;p50"/>
            <p:cNvPicPr preferRelativeResize="0"/>
            <p:nvPr/>
          </p:nvPicPr>
          <p:blipFill rotWithShape="1">
            <a:blip r:embed="rId5">
              <a:alphaModFix/>
            </a:blip>
            <a:srcRect b="0" l="0" r="0" t="76232"/>
            <a:stretch/>
          </p:blipFill>
          <p:spPr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3" name="Google Shape;1003;p50"/>
          <p:cNvSpPr txBox="1"/>
          <p:nvPr>
            <p:ph type="title"/>
          </p:nvPr>
        </p:nvSpPr>
        <p:spPr>
          <a:xfrm>
            <a:off x="685800" y="76200"/>
            <a:ext cx="8077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Bags of features for image classification</a:t>
            </a:r>
            <a:endParaRPr/>
          </a:p>
        </p:txBody>
      </p:sp>
      <p:sp>
        <p:nvSpPr>
          <p:cNvPr id="1004" name="Google Shape;1004;p5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possible texture representation</a:t>
            </a:r>
            <a:endParaRPr/>
          </a:p>
        </p:txBody>
      </p:sp>
      <p:pic>
        <p:nvPicPr>
          <p:cNvPr descr="hexholes" id="1011" name="Google Shape;10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066800"/>
            <a:ext cx="1295400" cy="129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001_3" id="1012" name="Google Shape;101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2819400"/>
            <a:ext cx="1295400" cy="129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022_4" id="1013" name="Google Shape;101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0" y="4603750"/>
            <a:ext cx="1295400" cy="129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exholes_patch1" id="1014" name="Google Shape;101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0600" y="2209800"/>
            <a:ext cx="153988" cy="15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exholes_patch2" id="1015" name="Google Shape;1015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9200" y="2211388"/>
            <a:ext cx="152400" cy="1508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exholes_patch3" id="1016" name="Google Shape;1016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6213" y="2209800"/>
            <a:ext cx="153987" cy="15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1" id="1017" name="Google Shape;1017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86400" y="389255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4" id="1018" name="Google Shape;1018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43600" y="389255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2" id="1019" name="Google Shape;1019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15000" y="389255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5" id="1020" name="Google Shape;1020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72200" y="389255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6" id="1021" name="Google Shape;1021;p5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00800" y="389255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22" name="Google Shape;1022;p51"/>
          <p:cNvSpPr/>
          <p:nvPr/>
        </p:nvSpPr>
        <p:spPr>
          <a:xfrm>
            <a:off x="4800600" y="1200150"/>
            <a:ext cx="152400" cy="93345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1"/>
          <p:cNvSpPr/>
          <p:nvPr/>
        </p:nvSpPr>
        <p:spPr>
          <a:xfrm>
            <a:off x="5029200" y="1066800"/>
            <a:ext cx="152400" cy="10668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51"/>
          <p:cNvSpPr/>
          <p:nvPr/>
        </p:nvSpPr>
        <p:spPr>
          <a:xfrm>
            <a:off x="5257800" y="1200150"/>
            <a:ext cx="152400" cy="93345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51"/>
          <p:cNvSpPr/>
          <p:nvPr/>
        </p:nvSpPr>
        <p:spPr>
          <a:xfrm>
            <a:off x="5486400" y="3111500"/>
            <a:ext cx="152400" cy="6985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51"/>
          <p:cNvSpPr/>
          <p:nvPr/>
        </p:nvSpPr>
        <p:spPr>
          <a:xfrm>
            <a:off x="5715000" y="2971800"/>
            <a:ext cx="152400" cy="838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51"/>
          <p:cNvSpPr/>
          <p:nvPr/>
        </p:nvSpPr>
        <p:spPr>
          <a:xfrm>
            <a:off x="5943600" y="3076575"/>
            <a:ext cx="152400" cy="733425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1"/>
          <p:cNvSpPr/>
          <p:nvPr/>
        </p:nvSpPr>
        <p:spPr>
          <a:xfrm>
            <a:off x="6172200" y="2971800"/>
            <a:ext cx="152400" cy="838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1"/>
          <p:cNvSpPr/>
          <p:nvPr/>
        </p:nvSpPr>
        <p:spPr>
          <a:xfrm>
            <a:off x="6400800" y="2832100"/>
            <a:ext cx="152400" cy="9779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51"/>
          <p:cNvSpPr/>
          <p:nvPr/>
        </p:nvSpPr>
        <p:spPr>
          <a:xfrm>
            <a:off x="3679825" y="1524000"/>
            <a:ext cx="484188" cy="339725"/>
          </a:xfrm>
          <a:prstGeom prst="rightArrow">
            <a:avLst>
              <a:gd fmla="val 50000" name="adj1"/>
              <a:gd fmla="val 35631" name="adj2"/>
            </a:avLst>
          </a:prstGeom>
          <a:solidFill>
            <a:srgbClr val="FF9900"/>
          </a:solidFill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51"/>
          <p:cNvSpPr/>
          <p:nvPr/>
        </p:nvSpPr>
        <p:spPr>
          <a:xfrm>
            <a:off x="3706813" y="3276600"/>
            <a:ext cx="484187" cy="339725"/>
          </a:xfrm>
          <a:prstGeom prst="rightArrow">
            <a:avLst>
              <a:gd fmla="val 50000" name="adj1"/>
              <a:gd fmla="val 35631" name="adj2"/>
            </a:avLst>
          </a:prstGeom>
          <a:solidFill>
            <a:srgbClr val="FF9900"/>
          </a:solidFill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51"/>
          <p:cNvSpPr txBox="1"/>
          <p:nvPr/>
        </p:nvSpPr>
        <p:spPr>
          <a:xfrm>
            <a:off x="4711700" y="2376488"/>
            <a:ext cx="28638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Universal texton dictionary</a:t>
            </a:r>
            <a:endParaRPr/>
          </a:p>
        </p:txBody>
      </p:sp>
      <p:pic>
        <p:nvPicPr>
          <p:cNvPr descr="brodatz2_1" id="1033" name="Google Shape;1033;p5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629400" y="57531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2" id="1034" name="Google Shape;1034;p5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858000" y="57531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3" id="1035" name="Google Shape;1035;p5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086600" y="57531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5" id="1036" name="Google Shape;1036;p5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315200" y="57531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37" name="Google Shape;1037;p51"/>
          <p:cNvSpPr/>
          <p:nvPr/>
        </p:nvSpPr>
        <p:spPr>
          <a:xfrm>
            <a:off x="6629400" y="4756150"/>
            <a:ext cx="152400" cy="92075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51"/>
          <p:cNvSpPr/>
          <p:nvPr/>
        </p:nvSpPr>
        <p:spPr>
          <a:xfrm>
            <a:off x="6858000" y="4572000"/>
            <a:ext cx="152400" cy="11049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51"/>
          <p:cNvSpPr/>
          <p:nvPr/>
        </p:nvSpPr>
        <p:spPr>
          <a:xfrm>
            <a:off x="7086600" y="4708525"/>
            <a:ext cx="152400" cy="968375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51"/>
          <p:cNvSpPr/>
          <p:nvPr/>
        </p:nvSpPr>
        <p:spPr>
          <a:xfrm>
            <a:off x="7315200" y="4572000"/>
            <a:ext cx="152400" cy="11049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51"/>
          <p:cNvSpPr/>
          <p:nvPr/>
        </p:nvSpPr>
        <p:spPr>
          <a:xfrm>
            <a:off x="3706813" y="5137150"/>
            <a:ext cx="484187" cy="339725"/>
          </a:xfrm>
          <a:prstGeom prst="rightArrow">
            <a:avLst>
              <a:gd fmla="val 50000" name="adj1"/>
              <a:gd fmla="val 35631" name="adj2"/>
            </a:avLst>
          </a:prstGeom>
          <a:solidFill>
            <a:srgbClr val="FF9900"/>
          </a:solidFill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rodatz1_1" id="1042" name="Google Shape;1042;p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486400" y="22098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4" id="1043" name="Google Shape;1043;p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43600" y="22098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2" id="1044" name="Google Shape;1044;p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15000" y="22098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5" id="1045" name="Google Shape;1045;p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72200" y="22098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6" id="1046" name="Google Shape;1046;p5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00800" y="22098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1" id="1047" name="Google Shape;1047;p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29400" y="22098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2" id="1048" name="Google Shape;1048;p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858000" y="22098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3" id="1049" name="Google Shape;1049;p5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086600" y="22098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5" id="1050" name="Google Shape;1050;p5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15200" y="22098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51" name="Google Shape;1051;p51"/>
          <p:cNvSpPr/>
          <p:nvPr/>
        </p:nvSpPr>
        <p:spPr>
          <a:xfrm>
            <a:off x="5486400" y="1981200"/>
            <a:ext cx="152400" cy="1524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51"/>
          <p:cNvSpPr/>
          <p:nvPr/>
        </p:nvSpPr>
        <p:spPr>
          <a:xfrm>
            <a:off x="5715000" y="205740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51"/>
          <p:cNvSpPr/>
          <p:nvPr/>
        </p:nvSpPr>
        <p:spPr>
          <a:xfrm>
            <a:off x="5943600" y="1981200"/>
            <a:ext cx="152400" cy="1524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1"/>
          <p:cNvSpPr/>
          <p:nvPr/>
        </p:nvSpPr>
        <p:spPr>
          <a:xfrm>
            <a:off x="6172200" y="205740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51"/>
          <p:cNvSpPr/>
          <p:nvPr/>
        </p:nvSpPr>
        <p:spPr>
          <a:xfrm>
            <a:off x="6400800" y="1905000"/>
            <a:ext cx="152400" cy="2286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51"/>
          <p:cNvSpPr/>
          <p:nvPr/>
        </p:nvSpPr>
        <p:spPr>
          <a:xfrm>
            <a:off x="6629400" y="1981200"/>
            <a:ext cx="152400" cy="1524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51"/>
          <p:cNvSpPr/>
          <p:nvPr/>
        </p:nvSpPr>
        <p:spPr>
          <a:xfrm>
            <a:off x="6858000" y="205740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51"/>
          <p:cNvSpPr/>
          <p:nvPr/>
        </p:nvSpPr>
        <p:spPr>
          <a:xfrm>
            <a:off x="7086600" y="205740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51"/>
          <p:cNvSpPr/>
          <p:nvPr/>
        </p:nvSpPr>
        <p:spPr>
          <a:xfrm>
            <a:off x="7315200" y="1981200"/>
            <a:ext cx="152400" cy="1524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xholes_patch1" id="1060" name="Google Shape;1060;p5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800600" y="3886200"/>
            <a:ext cx="153988" cy="15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exholes_patch2" id="1061" name="Google Shape;1061;p5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029200" y="3887788"/>
            <a:ext cx="152400" cy="1508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exholes_patch3" id="1062" name="Google Shape;1062;p5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256213" y="3886200"/>
            <a:ext cx="153987" cy="15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1" id="1063" name="Google Shape;1063;p5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629400" y="389255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2" id="1064" name="Google Shape;1064;p5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858000" y="389255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3" id="1065" name="Google Shape;1065;p5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086600" y="389255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2_5" id="1066" name="Google Shape;1066;p5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15200" y="389255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67" name="Google Shape;1067;p51"/>
          <p:cNvSpPr/>
          <p:nvPr/>
        </p:nvSpPr>
        <p:spPr>
          <a:xfrm>
            <a:off x="6629400" y="374015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1"/>
          <p:cNvSpPr/>
          <p:nvPr/>
        </p:nvSpPr>
        <p:spPr>
          <a:xfrm>
            <a:off x="6858000" y="3657600"/>
            <a:ext cx="152400" cy="15875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51"/>
          <p:cNvSpPr/>
          <p:nvPr/>
        </p:nvSpPr>
        <p:spPr>
          <a:xfrm>
            <a:off x="7086600" y="374015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1"/>
          <p:cNvSpPr/>
          <p:nvPr/>
        </p:nvSpPr>
        <p:spPr>
          <a:xfrm>
            <a:off x="7315200" y="374015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51"/>
          <p:cNvSpPr/>
          <p:nvPr/>
        </p:nvSpPr>
        <p:spPr>
          <a:xfrm>
            <a:off x="4800600" y="373380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51"/>
          <p:cNvSpPr/>
          <p:nvPr/>
        </p:nvSpPr>
        <p:spPr>
          <a:xfrm>
            <a:off x="5029200" y="373380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51"/>
          <p:cNvSpPr/>
          <p:nvPr/>
        </p:nvSpPr>
        <p:spPr>
          <a:xfrm>
            <a:off x="5257800" y="3657600"/>
            <a:ext cx="152400" cy="1524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exholes_patch1" id="1074" name="Google Shape;1074;p5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800600" y="5746750"/>
            <a:ext cx="153988" cy="15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exholes_patch2" id="1075" name="Google Shape;1075;p5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029200" y="5748338"/>
            <a:ext cx="152400" cy="1508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exholes_patch3" id="1076" name="Google Shape;1076;p5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256213" y="5746750"/>
            <a:ext cx="153987" cy="15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77" name="Google Shape;1077;p51"/>
          <p:cNvSpPr/>
          <p:nvPr/>
        </p:nvSpPr>
        <p:spPr>
          <a:xfrm>
            <a:off x="4800600" y="559435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51"/>
          <p:cNvSpPr/>
          <p:nvPr/>
        </p:nvSpPr>
        <p:spPr>
          <a:xfrm>
            <a:off x="5029200" y="5441950"/>
            <a:ext cx="152400" cy="2286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51"/>
          <p:cNvSpPr/>
          <p:nvPr/>
        </p:nvSpPr>
        <p:spPr>
          <a:xfrm>
            <a:off x="5257800" y="559435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rodatz1_1" id="1080" name="Google Shape;1080;p5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486400" y="57531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4" id="1081" name="Google Shape;1081;p5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43600" y="57531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2" id="1082" name="Google Shape;1082;p5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715000" y="57531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5" id="1083" name="Google Shape;1083;p5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72200" y="57531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brodatz1_6" id="1084" name="Google Shape;1084;p5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400800" y="5753100"/>
            <a:ext cx="146050" cy="14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85" name="Google Shape;1085;p51"/>
          <p:cNvSpPr/>
          <p:nvPr/>
        </p:nvSpPr>
        <p:spPr>
          <a:xfrm>
            <a:off x="5486400" y="5518150"/>
            <a:ext cx="152400" cy="15875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51"/>
          <p:cNvSpPr/>
          <p:nvPr/>
        </p:nvSpPr>
        <p:spPr>
          <a:xfrm>
            <a:off x="5715000" y="560070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51"/>
          <p:cNvSpPr/>
          <p:nvPr/>
        </p:nvSpPr>
        <p:spPr>
          <a:xfrm>
            <a:off x="5943600" y="5600700"/>
            <a:ext cx="152400" cy="7620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51"/>
          <p:cNvSpPr/>
          <p:nvPr/>
        </p:nvSpPr>
        <p:spPr>
          <a:xfrm>
            <a:off x="6172200" y="5518150"/>
            <a:ext cx="152400" cy="15875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51"/>
          <p:cNvSpPr/>
          <p:nvPr/>
        </p:nvSpPr>
        <p:spPr>
          <a:xfrm>
            <a:off x="6400800" y="5441950"/>
            <a:ext cx="152400" cy="234950"/>
          </a:xfrm>
          <a:prstGeom prst="rect">
            <a:avLst/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51"/>
          <p:cNvSpPr txBox="1"/>
          <p:nvPr/>
        </p:nvSpPr>
        <p:spPr>
          <a:xfrm>
            <a:off x="5534025" y="1374775"/>
            <a:ext cx="11874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histogram</a:t>
            </a:r>
            <a:endParaRPr/>
          </a:p>
        </p:txBody>
      </p:sp>
      <p:sp>
        <p:nvSpPr>
          <p:cNvPr id="1091" name="Google Shape;1091;p51"/>
          <p:cNvSpPr/>
          <p:nvPr/>
        </p:nvSpPr>
        <p:spPr>
          <a:xfrm>
            <a:off x="152400" y="6140450"/>
            <a:ext cx="89154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Julesz, 1981; Cula &amp; Dana, 2001; Leung &amp; Malik 2001; Mori, Belongie &amp; Malik, 2001; Schmid 2001; Varma &amp; Zisserman, 2002, 2003; Lazebnik, Schmid &amp; Ponce, 2003</a:t>
            </a:r>
            <a:endParaRPr/>
          </a:p>
        </p:txBody>
      </p:sp>
      <p:sp>
        <p:nvSpPr>
          <p:cNvPr id="1092" name="Google Shape;1092;p5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p" id="1098" name="Google Shape;1098;p52"/>
          <p:cNvPicPr preferRelativeResize="0"/>
          <p:nvPr/>
        </p:nvPicPr>
        <p:blipFill rotWithShape="1">
          <a:blip r:embed="rId3">
            <a:alphaModFix/>
          </a:blip>
          <a:srcRect b="47048" l="2948" r="66127" t="17174"/>
          <a:stretch/>
        </p:blipFill>
        <p:spPr>
          <a:xfrm>
            <a:off x="4343400" y="26670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p" id="1099" name="Google Shape;1099;p52"/>
          <p:cNvPicPr preferRelativeResize="0"/>
          <p:nvPr/>
        </p:nvPicPr>
        <p:blipFill rotWithShape="1">
          <a:blip r:embed="rId4">
            <a:alphaModFix/>
          </a:blip>
          <a:srcRect b="44186" l="61916" r="4668" t="15741"/>
          <a:stretch/>
        </p:blipFill>
        <p:spPr>
          <a:xfrm>
            <a:off x="4343400" y="2590800"/>
            <a:ext cx="45720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52"/>
          <p:cNvSpPr txBox="1"/>
          <p:nvPr>
            <p:ph idx="1" type="body"/>
          </p:nvPr>
        </p:nvSpPr>
        <p:spPr>
          <a:xfrm>
            <a:off x="152400" y="1524000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Regular grid</a:t>
            </a: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: every grid square is a feature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Vogel &amp; Schiele, 2003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Fei-Fei &amp; Perona, 2005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Interest point detector</a:t>
            </a: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: the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libri"/>
              <a:buNone/>
            </a:pPr>
            <a:r>
              <a:rPr lang="en-US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region around each point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Csurka et al. 2004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Fei-Fei &amp; Perona, 2005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Sivic et al. 2005</a:t>
            </a:r>
            <a:endParaRPr/>
          </a:p>
        </p:txBody>
      </p:sp>
      <p:sp>
        <p:nvSpPr>
          <p:cNvPr id="1101" name="Google Shape;1101;p52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1. Feature extraction</a:t>
            </a:r>
            <a:endParaRPr/>
          </a:p>
        </p:txBody>
      </p:sp>
      <p:sp>
        <p:nvSpPr>
          <p:cNvPr id="1102" name="Google Shape;1102;p5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33125_ell1" id="1108" name="Google Shape;110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1143000"/>
            <a:ext cx="3790950" cy="2500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53"/>
          <p:cNvCxnSpPr/>
          <p:nvPr/>
        </p:nvCxnSpPr>
        <p:spPr>
          <a:xfrm rot="10800000">
            <a:off x="4191000" y="1828800"/>
            <a:ext cx="2438400" cy="0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descr="133125_n2" id="1110" name="Google Shape;1110;p53"/>
          <p:cNvPicPr preferRelativeResize="0"/>
          <p:nvPr/>
        </p:nvPicPr>
        <p:blipFill rotWithShape="1">
          <a:blip r:embed="rId4">
            <a:alphaModFix/>
          </a:blip>
          <a:srcRect b="0" l="0" r="49472" t="49542"/>
          <a:stretch/>
        </p:blipFill>
        <p:spPr>
          <a:xfrm>
            <a:off x="2895600" y="1371600"/>
            <a:ext cx="1158875" cy="1154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1" name="Google Shape;1111;p53"/>
          <p:cNvGrpSpPr/>
          <p:nvPr/>
        </p:nvGrpSpPr>
        <p:grpSpPr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1112" name="Google Shape;1112;p53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3" name="Google Shape;1113;p53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4" name="Google Shape;1114;p53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53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53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53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18" name="Google Shape;1118;p53"/>
          <p:cNvCxnSpPr/>
          <p:nvPr/>
        </p:nvCxnSpPr>
        <p:spPr>
          <a:xfrm>
            <a:off x="1752600" y="1828800"/>
            <a:ext cx="838200" cy="0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round/>
            <a:headEnd len="lg" w="lg" type="triangle"/>
            <a:tailEnd len="sm" w="sm" type="none"/>
          </a:ln>
        </p:spPr>
      </p:cxnSp>
      <p:sp>
        <p:nvSpPr>
          <p:cNvPr id="1119" name="Google Shape;1119;p53"/>
          <p:cNvSpPr txBox="1"/>
          <p:nvPr/>
        </p:nvSpPr>
        <p:spPr>
          <a:xfrm>
            <a:off x="2655888" y="2668588"/>
            <a:ext cx="17637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Normalize patch</a:t>
            </a:r>
            <a:endParaRPr b="1" sz="180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53"/>
          <p:cNvSpPr txBox="1"/>
          <p:nvPr/>
        </p:nvSpPr>
        <p:spPr>
          <a:xfrm>
            <a:off x="4821238" y="3687763"/>
            <a:ext cx="3851275" cy="1354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Detect patches</a:t>
            </a:r>
            <a:endParaRPr sz="200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[Mikojaczyk and Schmid ’02]</a:t>
            </a:r>
            <a:endParaRPr/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[Mata, Chum, Urban &amp; Pajdla, ’02] </a:t>
            </a:r>
            <a:endParaRPr/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[Sivic &amp; Zisserman, ’03]</a:t>
            </a:r>
            <a:endParaRPr sz="140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53"/>
          <p:cNvSpPr txBox="1"/>
          <p:nvPr/>
        </p:nvSpPr>
        <p:spPr>
          <a:xfrm>
            <a:off x="457200" y="2438400"/>
            <a:ext cx="1562100" cy="1235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Compute SIFT descriptor</a:t>
            </a:r>
            <a:endParaRPr b="1" sz="180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      [Lowe’99]</a:t>
            </a:r>
            <a:endParaRPr sz="1400">
              <a:solidFill>
                <a:srgbClr val="0000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53"/>
          <p:cNvSpPr txBox="1"/>
          <p:nvPr/>
        </p:nvSpPr>
        <p:spPr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Josef Sivic</a:t>
            </a:r>
            <a:endParaRPr/>
          </a:p>
        </p:txBody>
      </p:sp>
      <p:sp>
        <p:nvSpPr>
          <p:cNvPr id="1123" name="Google Shape;1123;p53"/>
          <p:cNvSpPr txBox="1"/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1. Feature extraction</a:t>
            </a:r>
            <a:endParaRPr/>
          </a:p>
        </p:txBody>
      </p:sp>
      <p:sp>
        <p:nvSpPr>
          <p:cNvPr id="1124" name="Google Shape;1124;p53"/>
          <p:cNvSpPr txBox="1"/>
          <p:nvPr/>
        </p:nvSpPr>
        <p:spPr>
          <a:xfrm>
            <a:off x="5410200" y="3739065"/>
            <a:ext cx="312906" cy="3693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53"/>
          <p:cNvSpPr txBox="1"/>
          <p:nvPr/>
        </p:nvSpPr>
        <p:spPr>
          <a:xfrm>
            <a:off x="3235560" y="1002979"/>
            <a:ext cx="312906" cy="3693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53"/>
          <p:cNvSpPr txBox="1"/>
          <p:nvPr/>
        </p:nvSpPr>
        <p:spPr>
          <a:xfrm>
            <a:off x="1096290" y="958334"/>
            <a:ext cx="312906" cy="3693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5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4"/>
          <p:cNvSpPr/>
          <p:nvPr/>
        </p:nvSpPr>
        <p:spPr>
          <a:xfrm>
            <a:off x="5105400" y="990600"/>
            <a:ext cx="3733800" cy="243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4" name="Google Shape;1134;p54"/>
          <p:cNvGrpSpPr/>
          <p:nvPr/>
        </p:nvGrpSpPr>
        <p:grpSpPr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1135" name="Google Shape;1135;p54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36" name="Google Shape;1136;p54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54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p54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9" name="Google Shape;1139;p54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54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41" name="Google Shape;1141;p54"/>
          <p:cNvGrpSpPr/>
          <p:nvPr/>
        </p:nvGrpSpPr>
        <p:grpSpPr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1142" name="Google Shape;1142;p54"/>
            <p:cNvGrpSpPr/>
            <p:nvPr/>
          </p:nvGrpSpPr>
          <p:grpSpPr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1143" name="Google Shape;1143;p54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4" name="Google Shape;1144;p54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5" name="Google Shape;1145;p54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6" name="Google Shape;1146;p54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7" name="Google Shape;1147;p54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8" name="Google Shape;1148;p54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49" name="Google Shape;1149;p54"/>
            <p:cNvGrpSpPr/>
            <p:nvPr/>
          </p:nvGrpSpPr>
          <p:grpSpPr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1150" name="Google Shape;1150;p54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51" name="Google Shape;1151;p54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54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3" name="Google Shape;1153;p54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4" name="Google Shape;1154;p54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5" name="Google Shape;1155;p54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56" name="Google Shape;1156;p54"/>
            <p:cNvGrpSpPr/>
            <p:nvPr/>
          </p:nvGrpSpPr>
          <p:grpSpPr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1157" name="Google Shape;1157;p54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58" name="Google Shape;1158;p54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9" name="Google Shape;1159;p54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0" name="Google Shape;1160;p54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1" name="Google Shape;1161;p54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2" name="Google Shape;1162;p54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63" name="Google Shape;1163;p54"/>
            <p:cNvSpPr txBox="1"/>
            <p:nvPr/>
          </p:nvSpPr>
          <p:spPr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</p:grpSp>
      <p:sp>
        <p:nvSpPr>
          <p:cNvPr id="1164" name="Google Shape;1164;p54"/>
          <p:cNvSpPr/>
          <p:nvPr/>
        </p:nvSpPr>
        <p:spPr>
          <a:xfrm>
            <a:off x="4953000" y="1066800"/>
            <a:ext cx="3733800" cy="243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33125_ell1" id="1165" name="Google Shape;116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1143000"/>
            <a:ext cx="3790950" cy="2500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6" name="Google Shape;1166;p54"/>
          <p:cNvCxnSpPr/>
          <p:nvPr/>
        </p:nvCxnSpPr>
        <p:spPr>
          <a:xfrm rot="10800000">
            <a:off x="4191000" y="1828800"/>
            <a:ext cx="609600" cy="0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167" name="Google Shape;1167;p54"/>
          <p:cNvSpPr txBox="1"/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1. Feature extraction</a:t>
            </a:r>
            <a:endParaRPr/>
          </a:p>
        </p:txBody>
      </p:sp>
      <p:sp>
        <p:nvSpPr>
          <p:cNvPr id="1168" name="Google Shape;1168;p54"/>
          <p:cNvSpPr txBox="1"/>
          <p:nvPr/>
        </p:nvSpPr>
        <p:spPr>
          <a:xfrm>
            <a:off x="838200" y="3200400"/>
            <a:ext cx="29161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Lots of feature descriptors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the whole image or set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images.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5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p55"/>
          <p:cNvGrpSpPr/>
          <p:nvPr/>
        </p:nvGrpSpPr>
        <p:grpSpPr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1176" name="Google Shape;1176;p55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7" name="Google Shape;1177;p55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8" name="Google Shape;1178;p55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9" name="Google Shape;1179;p55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0" name="Google Shape;1180;p55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1" name="Google Shape;1181;p55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82" name="Google Shape;1182;p55"/>
          <p:cNvCxnSpPr/>
          <p:nvPr/>
        </p:nvCxnSpPr>
        <p:spPr>
          <a:xfrm rot="10800000">
            <a:off x="762000" y="3200400"/>
            <a:ext cx="0" cy="304165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3" name="Google Shape;1183;p55"/>
          <p:cNvCxnSpPr/>
          <p:nvPr/>
        </p:nvCxnSpPr>
        <p:spPr>
          <a:xfrm>
            <a:off x="762000" y="6242050"/>
            <a:ext cx="3810000" cy="317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4" name="Google Shape;1184;p55"/>
          <p:cNvCxnSpPr/>
          <p:nvPr/>
        </p:nvCxnSpPr>
        <p:spPr>
          <a:xfrm flipH="1" rot="10800000">
            <a:off x="762000" y="4564063"/>
            <a:ext cx="2819400" cy="1677987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5" name="Google Shape;1185;p55"/>
          <p:cNvSpPr/>
          <p:nvPr/>
        </p:nvSpPr>
        <p:spPr>
          <a:xfrm>
            <a:off x="1712913" y="4797425"/>
            <a:ext cx="173037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55"/>
          <p:cNvSpPr/>
          <p:nvPr/>
        </p:nvSpPr>
        <p:spPr>
          <a:xfrm>
            <a:off x="1865313" y="4949825"/>
            <a:ext cx="173037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55"/>
          <p:cNvSpPr/>
          <p:nvPr/>
        </p:nvSpPr>
        <p:spPr>
          <a:xfrm>
            <a:off x="1371600" y="4800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55"/>
          <p:cNvSpPr/>
          <p:nvPr/>
        </p:nvSpPr>
        <p:spPr>
          <a:xfrm>
            <a:off x="1676400" y="5181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55"/>
          <p:cNvSpPr/>
          <p:nvPr/>
        </p:nvSpPr>
        <p:spPr>
          <a:xfrm>
            <a:off x="1447800" y="51054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55"/>
          <p:cNvSpPr/>
          <p:nvPr/>
        </p:nvSpPr>
        <p:spPr>
          <a:xfrm>
            <a:off x="2743200" y="37338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55"/>
          <p:cNvSpPr/>
          <p:nvPr/>
        </p:nvSpPr>
        <p:spPr>
          <a:xfrm>
            <a:off x="2667000" y="43434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55"/>
          <p:cNvSpPr/>
          <p:nvPr/>
        </p:nvSpPr>
        <p:spPr>
          <a:xfrm>
            <a:off x="2438400" y="4038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55"/>
          <p:cNvSpPr/>
          <p:nvPr/>
        </p:nvSpPr>
        <p:spPr>
          <a:xfrm>
            <a:off x="2743200" y="4038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55"/>
          <p:cNvSpPr/>
          <p:nvPr/>
        </p:nvSpPr>
        <p:spPr>
          <a:xfrm>
            <a:off x="2209800" y="4800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55"/>
          <p:cNvSpPr/>
          <p:nvPr/>
        </p:nvSpPr>
        <p:spPr>
          <a:xfrm>
            <a:off x="1524000" y="44958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55"/>
          <p:cNvSpPr/>
          <p:nvPr/>
        </p:nvSpPr>
        <p:spPr>
          <a:xfrm>
            <a:off x="3581400" y="57150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55"/>
          <p:cNvSpPr/>
          <p:nvPr/>
        </p:nvSpPr>
        <p:spPr>
          <a:xfrm>
            <a:off x="3429000" y="54864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55"/>
          <p:cNvSpPr/>
          <p:nvPr/>
        </p:nvSpPr>
        <p:spPr>
          <a:xfrm>
            <a:off x="3200400" y="57150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9" name="Google Shape;1199;p55"/>
          <p:cNvGrpSpPr/>
          <p:nvPr/>
        </p:nvGrpSpPr>
        <p:grpSpPr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1200" name="Google Shape;1200;p55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1" name="Google Shape;1201;p55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2" name="Google Shape;1202;p55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3" name="Google Shape;1203;p55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4" name="Google Shape;1204;p55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" name="Google Shape;1205;p55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06" name="Google Shape;1206;p55"/>
          <p:cNvGrpSpPr/>
          <p:nvPr/>
        </p:nvGrpSpPr>
        <p:grpSpPr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1207" name="Google Shape;1207;p55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8" name="Google Shape;1208;p55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55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0" name="Google Shape;1210;p55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1" name="Google Shape;1211;p55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2" name="Google Shape;1212;p55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13" name="Google Shape;1213;p55"/>
          <p:cNvGrpSpPr/>
          <p:nvPr/>
        </p:nvGrpSpPr>
        <p:grpSpPr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1214" name="Google Shape;1214;p55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5" name="Google Shape;1215;p55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" name="Google Shape;1216;p55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7" name="Google Shape;1217;p55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p55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9" name="Google Shape;1219;p55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20" name="Google Shape;1220;p55"/>
          <p:cNvSpPr txBox="1"/>
          <p:nvPr>
            <p:ph type="title"/>
          </p:nvPr>
        </p:nvSpPr>
        <p:spPr>
          <a:xfrm>
            <a:off x="0" y="274638"/>
            <a:ext cx="91440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2. Discovering the visual vocabulary</a:t>
            </a:r>
            <a:endParaRPr/>
          </a:p>
        </p:txBody>
      </p:sp>
      <p:sp>
        <p:nvSpPr>
          <p:cNvPr id="1221" name="Google Shape;1221;p55"/>
          <p:cNvSpPr/>
          <p:nvPr/>
        </p:nvSpPr>
        <p:spPr>
          <a:xfrm>
            <a:off x="1866900" y="2438400"/>
            <a:ext cx="800100" cy="1295400"/>
          </a:xfrm>
          <a:custGeom>
            <a:rect b="b" l="l" r="r" t="t"/>
            <a:pathLst>
              <a:path extrusionOk="0" h="816" w="504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55"/>
          <p:cNvSpPr/>
          <p:nvPr/>
        </p:nvSpPr>
        <p:spPr>
          <a:xfrm>
            <a:off x="2057400" y="2514600"/>
            <a:ext cx="1320800" cy="2997200"/>
          </a:xfrm>
          <a:custGeom>
            <a:rect b="b" l="l" r="r" t="t"/>
            <a:pathLst>
              <a:path extrusionOk="0" h="1888" w="832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55"/>
          <p:cNvSpPr/>
          <p:nvPr/>
        </p:nvSpPr>
        <p:spPr>
          <a:xfrm>
            <a:off x="3352800" y="2514600"/>
            <a:ext cx="990600" cy="3124200"/>
          </a:xfrm>
          <a:custGeom>
            <a:rect b="b" l="l" r="r" t="t"/>
            <a:pathLst>
              <a:path extrusionOk="0" h="1968" w="624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55"/>
          <p:cNvSpPr/>
          <p:nvPr/>
        </p:nvSpPr>
        <p:spPr>
          <a:xfrm>
            <a:off x="304800" y="2362200"/>
            <a:ext cx="1295400" cy="2057400"/>
          </a:xfrm>
          <a:custGeom>
            <a:rect b="b" l="l" r="r" t="t"/>
            <a:pathLst>
              <a:path extrusionOk="0" h="1296" w="81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5" name="Google Shape;1225;p55"/>
          <p:cNvGrpSpPr/>
          <p:nvPr/>
        </p:nvGrpSpPr>
        <p:grpSpPr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1226" name="Google Shape;1226;p55"/>
            <p:cNvGrpSpPr/>
            <p:nvPr/>
          </p:nvGrpSpPr>
          <p:grpSpPr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1227" name="Google Shape;1227;p55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28" name="Google Shape;1228;p55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9" name="Google Shape;1229;p55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0" name="Google Shape;1230;p55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1" name="Google Shape;1231;p55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2" name="Google Shape;1232;p55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33" name="Google Shape;1233;p55"/>
            <p:cNvGrpSpPr/>
            <p:nvPr/>
          </p:nvGrpSpPr>
          <p:grpSpPr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1234" name="Google Shape;1234;p55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5" name="Google Shape;1235;p55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6" name="Google Shape;1236;p55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7" name="Google Shape;1237;p55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8" name="Google Shape;1238;p55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9" name="Google Shape;1239;p55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40" name="Google Shape;1240;p55"/>
            <p:cNvGrpSpPr/>
            <p:nvPr/>
          </p:nvGrpSpPr>
          <p:grpSpPr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1241" name="Google Shape;1241;p55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42" name="Google Shape;1242;p55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55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4" name="Google Shape;1244;p55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5" name="Google Shape;1245;p55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6" name="Google Shape;1246;p55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247" name="Google Shape;1247;p55"/>
            <p:cNvSpPr txBox="1"/>
            <p:nvPr/>
          </p:nvSpPr>
          <p:spPr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</p:grpSp>
      <p:sp>
        <p:nvSpPr>
          <p:cNvPr id="1248" name="Google Shape;1248;p55"/>
          <p:cNvSpPr txBox="1"/>
          <p:nvPr/>
        </p:nvSpPr>
        <p:spPr>
          <a:xfrm>
            <a:off x="5181600" y="3390900"/>
            <a:ext cx="299312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vector space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dimensionality?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5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250" name="Google Shape;1250;p55"/>
          <p:cNvSpPr txBox="1"/>
          <p:nvPr/>
        </p:nvSpPr>
        <p:spPr>
          <a:xfrm>
            <a:off x="5715000" y="4721225"/>
            <a:ext cx="1633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128D for SIFT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56"/>
          <p:cNvGrpSpPr/>
          <p:nvPr/>
        </p:nvGrpSpPr>
        <p:grpSpPr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1257" name="Google Shape;1257;p56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58" name="Google Shape;1258;p56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9" name="Google Shape;1259;p56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0" name="Google Shape;1260;p56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1" name="Google Shape;1261;p56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2" name="Google Shape;1262;p56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63" name="Google Shape;1263;p56"/>
          <p:cNvCxnSpPr/>
          <p:nvPr/>
        </p:nvCxnSpPr>
        <p:spPr>
          <a:xfrm rot="10800000">
            <a:off x="762000" y="3200400"/>
            <a:ext cx="0" cy="304165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4" name="Google Shape;1264;p56"/>
          <p:cNvCxnSpPr/>
          <p:nvPr/>
        </p:nvCxnSpPr>
        <p:spPr>
          <a:xfrm>
            <a:off x="762000" y="6242050"/>
            <a:ext cx="3810000" cy="317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5" name="Google Shape;1265;p56"/>
          <p:cNvCxnSpPr/>
          <p:nvPr/>
        </p:nvCxnSpPr>
        <p:spPr>
          <a:xfrm flipH="1" rot="10800000">
            <a:off x="762000" y="4564063"/>
            <a:ext cx="2819400" cy="1677987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6" name="Google Shape;1266;p56"/>
          <p:cNvSpPr/>
          <p:nvPr/>
        </p:nvSpPr>
        <p:spPr>
          <a:xfrm>
            <a:off x="1712913" y="4797425"/>
            <a:ext cx="173037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56"/>
          <p:cNvSpPr/>
          <p:nvPr/>
        </p:nvSpPr>
        <p:spPr>
          <a:xfrm>
            <a:off x="1865313" y="4949825"/>
            <a:ext cx="173037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56"/>
          <p:cNvSpPr/>
          <p:nvPr/>
        </p:nvSpPr>
        <p:spPr>
          <a:xfrm>
            <a:off x="1371600" y="4800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56"/>
          <p:cNvSpPr/>
          <p:nvPr/>
        </p:nvSpPr>
        <p:spPr>
          <a:xfrm>
            <a:off x="1676400" y="5181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56"/>
          <p:cNvSpPr/>
          <p:nvPr/>
        </p:nvSpPr>
        <p:spPr>
          <a:xfrm>
            <a:off x="1447800" y="51054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56"/>
          <p:cNvSpPr/>
          <p:nvPr/>
        </p:nvSpPr>
        <p:spPr>
          <a:xfrm>
            <a:off x="2743200" y="37338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56"/>
          <p:cNvSpPr/>
          <p:nvPr/>
        </p:nvSpPr>
        <p:spPr>
          <a:xfrm>
            <a:off x="2667000" y="43434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56"/>
          <p:cNvSpPr/>
          <p:nvPr/>
        </p:nvSpPr>
        <p:spPr>
          <a:xfrm>
            <a:off x="2438400" y="4038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56"/>
          <p:cNvSpPr/>
          <p:nvPr/>
        </p:nvSpPr>
        <p:spPr>
          <a:xfrm>
            <a:off x="2743200" y="4038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56"/>
          <p:cNvSpPr/>
          <p:nvPr/>
        </p:nvSpPr>
        <p:spPr>
          <a:xfrm>
            <a:off x="2209800" y="4800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56"/>
          <p:cNvSpPr/>
          <p:nvPr/>
        </p:nvSpPr>
        <p:spPr>
          <a:xfrm>
            <a:off x="1524000" y="44958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56"/>
          <p:cNvSpPr/>
          <p:nvPr/>
        </p:nvSpPr>
        <p:spPr>
          <a:xfrm>
            <a:off x="3581400" y="57150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56"/>
          <p:cNvSpPr/>
          <p:nvPr/>
        </p:nvSpPr>
        <p:spPr>
          <a:xfrm>
            <a:off x="3429000" y="54864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56"/>
          <p:cNvSpPr/>
          <p:nvPr/>
        </p:nvSpPr>
        <p:spPr>
          <a:xfrm>
            <a:off x="3200400" y="57150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0" name="Google Shape;1280;p56"/>
          <p:cNvGrpSpPr/>
          <p:nvPr/>
        </p:nvGrpSpPr>
        <p:grpSpPr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1281" name="Google Shape;1281;p56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82" name="Google Shape;1282;p56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p56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4" name="Google Shape;1284;p56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5" name="Google Shape;1285;p56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6" name="Google Shape;1286;p56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7" name="Google Shape;1287;p56"/>
          <p:cNvGrpSpPr/>
          <p:nvPr/>
        </p:nvGrpSpPr>
        <p:grpSpPr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1288" name="Google Shape;1288;p56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89" name="Google Shape;1289;p56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56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1" name="Google Shape;1291;p56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2" name="Google Shape;1292;p56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3" name="Google Shape;1293;p56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94" name="Google Shape;1294;p56"/>
          <p:cNvGrpSpPr/>
          <p:nvPr/>
        </p:nvGrpSpPr>
        <p:grpSpPr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1295" name="Google Shape;1295;p56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96" name="Google Shape;1296;p56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p56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8" name="Google Shape;1298;p56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9" name="Google Shape;1299;p56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0" name="Google Shape;1300;p56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01" name="Google Shape;1301;p56"/>
          <p:cNvCxnSpPr/>
          <p:nvPr/>
        </p:nvCxnSpPr>
        <p:spPr>
          <a:xfrm rot="10800000">
            <a:off x="5181600" y="914400"/>
            <a:ext cx="0" cy="327025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56"/>
          <p:cNvCxnSpPr/>
          <p:nvPr/>
        </p:nvCxnSpPr>
        <p:spPr>
          <a:xfrm>
            <a:off x="5181600" y="4184650"/>
            <a:ext cx="3810000" cy="317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3" name="Google Shape;1303;p56"/>
          <p:cNvCxnSpPr/>
          <p:nvPr/>
        </p:nvCxnSpPr>
        <p:spPr>
          <a:xfrm flipH="1" rot="10800000">
            <a:off x="5181600" y="2506663"/>
            <a:ext cx="2819400" cy="1677987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4" name="Google Shape;1304;p56"/>
          <p:cNvSpPr/>
          <p:nvPr/>
        </p:nvSpPr>
        <p:spPr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56"/>
          <p:cNvSpPr/>
          <p:nvPr/>
        </p:nvSpPr>
        <p:spPr>
          <a:xfrm>
            <a:off x="6284913" y="2892425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56"/>
          <p:cNvSpPr/>
          <p:nvPr/>
        </p:nvSpPr>
        <p:spPr>
          <a:xfrm>
            <a:off x="5791200" y="27432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56"/>
          <p:cNvSpPr/>
          <p:nvPr/>
        </p:nvSpPr>
        <p:spPr>
          <a:xfrm>
            <a:off x="6096000" y="31242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56"/>
          <p:cNvSpPr/>
          <p:nvPr/>
        </p:nvSpPr>
        <p:spPr>
          <a:xfrm>
            <a:off x="5867400" y="30480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56"/>
          <p:cNvSpPr/>
          <p:nvPr/>
        </p:nvSpPr>
        <p:spPr>
          <a:xfrm>
            <a:off x="7162800" y="16764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56"/>
          <p:cNvSpPr/>
          <p:nvPr/>
        </p:nvSpPr>
        <p:spPr>
          <a:xfrm>
            <a:off x="7086600" y="22860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56"/>
          <p:cNvSpPr/>
          <p:nvPr/>
        </p:nvSpPr>
        <p:spPr>
          <a:xfrm>
            <a:off x="6858000" y="19812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56"/>
          <p:cNvSpPr/>
          <p:nvPr/>
        </p:nvSpPr>
        <p:spPr>
          <a:xfrm>
            <a:off x="7162800" y="19812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56"/>
          <p:cNvSpPr/>
          <p:nvPr/>
        </p:nvSpPr>
        <p:spPr>
          <a:xfrm>
            <a:off x="6629400" y="27432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56"/>
          <p:cNvSpPr/>
          <p:nvPr/>
        </p:nvSpPr>
        <p:spPr>
          <a:xfrm>
            <a:off x="5943600" y="2438400"/>
            <a:ext cx="173038" cy="1587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56"/>
          <p:cNvSpPr/>
          <p:nvPr/>
        </p:nvSpPr>
        <p:spPr>
          <a:xfrm>
            <a:off x="8001000" y="3657600"/>
            <a:ext cx="173038" cy="15875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56"/>
          <p:cNvSpPr/>
          <p:nvPr/>
        </p:nvSpPr>
        <p:spPr>
          <a:xfrm>
            <a:off x="7848600" y="3429000"/>
            <a:ext cx="173038" cy="15875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56"/>
          <p:cNvSpPr/>
          <p:nvPr/>
        </p:nvSpPr>
        <p:spPr>
          <a:xfrm>
            <a:off x="7620000" y="3657600"/>
            <a:ext cx="173038" cy="15875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56"/>
          <p:cNvSpPr txBox="1"/>
          <p:nvPr>
            <p:ph type="title"/>
          </p:nvPr>
        </p:nvSpPr>
        <p:spPr>
          <a:xfrm>
            <a:off x="0" y="274638"/>
            <a:ext cx="91440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2. Discovering the visual vocabulary</a:t>
            </a:r>
            <a:endParaRPr/>
          </a:p>
        </p:txBody>
      </p:sp>
      <p:cxnSp>
        <p:nvCxnSpPr>
          <p:cNvPr id="1319" name="Google Shape;1319;p56"/>
          <p:cNvCxnSpPr/>
          <p:nvPr/>
        </p:nvCxnSpPr>
        <p:spPr>
          <a:xfrm>
            <a:off x="4800600" y="5638800"/>
            <a:ext cx="2057400" cy="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56"/>
          <p:cNvCxnSpPr/>
          <p:nvPr/>
        </p:nvCxnSpPr>
        <p:spPr>
          <a:xfrm rot="10800000">
            <a:off x="7162800" y="4419600"/>
            <a:ext cx="0" cy="121920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1" name="Google Shape;1321;p56"/>
          <p:cNvSpPr txBox="1"/>
          <p:nvPr/>
        </p:nvSpPr>
        <p:spPr>
          <a:xfrm>
            <a:off x="6403975" y="5337175"/>
            <a:ext cx="1597025" cy="495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/>
          </a:p>
        </p:txBody>
      </p:sp>
      <p:grpSp>
        <p:nvGrpSpPr>
          <p:cNvPr id="1322" name="Google Shape;1322;p56"/>
          <p:cNvGrpSpPr/>
          <p:nvPr/>
        </p:nvGrpSpPr>
        <p:grpSpPr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1323" name="Google Shape;1323;p56"/>
            <p:cNvGrpSpPr/>
            <p:nvPr/>
          </p:nvGrpSpPr>
          <p:grpSpPr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1324" name="Google Shape;1324;p56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25" name="Google Shape;1325;p56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6" name="Google Shape;1326;p56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7" name="Google Shape;1327;p56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8" name="Google Shape;1328;p56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9" name="Google Shape;1329;p56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30" name="Google Shape;1330;p56"/>
            <p:cNvGrpSpPr/>
            <p:nvPr/>
          </p:nvGrpSpPr>
          <p:grpSpPr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1331" name="Google Shape;1331;p56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32" name="Google Shape;1332;p56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3" name="Google Shape;1333;p56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4" name="Google Shape;1334;p56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5" name="Google Shape;1335;p56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6" name="Google Shape;1336;p56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37" name="Google Shape;1337;p56"/>
            <p:cNvGrpSpPr/>
            <p:nvPr/>
          </p:nvGrpSpPr>
          <p:grpSpPr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1338" name="Google Shape;1338;p56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39" name="Google Shape;1339;p56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0" name="Google Shape;1340;p56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1" name="Google Shape;1341;p56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2" name="Google Shape;1342;p56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3" name="Google Shape;1343;p56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344" name="Google Shape;1344;p56"/>
            <p:cNvSpPr txBox="1"/>
            <p:nvPr/>
          </p:nvSpPr>
          <p:spPr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</p:grpSp>
      <p:cxnSp>
        <p:nvCxnSpPr>
          <p:cNvPr id="1345" name="Google Shape;1345;p56"/>
          <p:cNvCxnSpPr/>
          <p:nvPr/>
        </p:nvCxnSpPr>
        <p:spPr>
          <a:xfrm>
            <a:off x="2286000" y="2514600"/>
            <a:ext cx="0" cy="99060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6" name="Google Shape;1346;p56"/>
          <p:cNvSpPr txBox="1"/>
          <p:nvPr/>
        </p:nvSpPr>
        <p:spPr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Josef Sivic</a:t>
            </a:r>
            <a:endParaRPr/>
          </a:p>
        </p:txBody>
      </p:sp>
      <p:sp>
        <p:nvSpPr>
          <p:cNvPr id="1347" name="Google Shape;1347;p5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57"/>
          <p:cNvGrpSpPr/>
          <p:nvPr/>
        </p:nvGrpSpPr>
        <p:grpSpPr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1354" name="Google Shape;1354;p57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5" name="Google Shape;1355;p57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6" name="Google Shape;1356;p57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7" name="Google Shape;1357;p57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8" name="Google Shape;1358;p57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9" name="Google Shape;1359;p57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60" name="Google Shape;1360;p57"/>
          <p:cNvCxnSpPr/>
          <p:nvPr/>
        </p:nvCxnSpPr>
        <p:spPr>
          <a:xfrm rot="10800000">
            <a:off x="762000" y="3200400"/>
            <a:ext cx="0" cy="304165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1" name="Google Shape;1361;p57"/>
          <p:cNvCxnSpPr/>
          <p:nvPr/>
        </p:nvCxnSpPr>
        <p:spPr>
          <a:xfrm>
            <a:off x="762000" y="6242050"/>
            <a:ext cx="3810000" cy="317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2" name="Google Shape;1362;p57"/>
          <p:cNvCxnSpPr/>
          <p:nvPr/>
        </p:nvCxnSpPr>
        <p:spPr>
          <a:xfrm flipH="1" rot="10800000">
            <a:off x="762000" y="4564063"/>
            <a:ext cx="2819400" cy="1677987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3" name="Google Shape;1363;p57"/>
          <p:cNvSpPr/>
          <p:nvPr/>
        </p:nvSpPr>
        <p:spPr>
          <a:xfrm>
            <a:off x="1712913" y="4797425"/>
            <a:ext cx="173037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57"/>
          <p:cNvSpPr/>
          <p:nvPr/>
        </p:nvSpPr>
        <p:spPr>
          <a:xfrm>
            <a:off x="1865313" y="4949825"/>
            <a:ext cx="173037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57"/>
          <p:cNvSpPr/>
          <p:nvPr/>
        </p:nvSpPr>
        <p:spPr>
          <a:xfrm>
            <a:off x="1371600" y="4800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57"/>
          <p:cNvSpPr/>
          <p:nvPr/>
        </p:nvSpPr>
        <p:spPr>
          <a:xfrm>
            <a:off x="1676400" y="5181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57"/>
          <p:cNvSpPr/>
          <p:nvPr/>
        </p:nvSpPr>
        <p:spPr>
          <a:xfrm>
            <a:off x="1447800" y="51054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57"/>
          <p:cNvSpPr/>
          <p:nvPr/>
        </p:nvSpPr>
        <p:spPr>
          <a:xfrm>
            <a:off x="2743200" y="37338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57"/>
          <p:cNvSpPr/>
          <p:nvPr/>
        </p:nvSpPr>
        <p:spPr>
          <a:xfrm>
            <a:off x="2667000" y="43434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57"/>
          <p:cNvSpPr/>
          <p:nvPr/>
        </p:nvSpPr>
        <p:spPr>
          <a:xfrm>
            <a:off x="2438400" y="4038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57"/>
          <p:cNvSpPr/>
          <p:nvPr/>
        </p:nvSpPr>
        <p:spPr>
          <a:xfrm>
            <a:off x="2743200" y="4038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57"/>
          <p:cNvSpPr/>
          <p:nvPr/>
        </p:nvSpPr>
        <p:spPr>
          <a:xfrm>
            <a:off x="2209800" y="48006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57"/>
          <p:cNvSpPr/>
          <p:nvPr/>
        </p:nvSpPr>
        <p:spPr>
          <a:xfrm>
            <a:off x="1524000" y="44958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57"/>
          <p:cNvSpPr/>
          <p:nvPr/>
        </p:nvSpPr>
        <p:spPr>
          <a:xfrm>
            <a:off x="3581400" y="57150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57"/>
          <p:cNvSpPr/>
          <p:nvPr/>
        </p:nvSpPr>
        <p:spPr>
          <a:xfrm>
            <a:off x="3429000" y="54864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57"/>
          <p:cNvSpPr/>
          <p:nvPr/>
        </p:nvSpPr>
        <p:spPr>
          <a:xfrm>
            <a:off x="3200400" y="5715000"/>
            <a:ext cx="173038" cy="15875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7" name="Google Shape;1377;p57"/>
          <p:cNvGrpSpPr/>
          <p:nvPr/>
        </p:nvGrpSpPr>
        <p:grpSpPr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1378" name="Google Shape;1378;p57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79" name="Google Shape;1379;p57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0" name="Google Shape;1380;p57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1" name="Google Shape;1381;p57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57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p57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84" name="Google Shape;1384;p57"/>
          <p:cNvGrpSpPr/>
          <p:nvPr/>
        </p:nvGrpSpPr>
        <p:grpSpPr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1385" name="Google Shape;1385;p57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86" name="Google Shape;1386;p57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p57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8" name="Google Shape;1388;p57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9" name="Google Shape;1389;p57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0" name="Google Shape;1390;p57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91" name="Google Shape;1391;p57"/>
          <p:cNvGrpSpPr/>
          <p:nvPr/>
        </p:nvGrpSpPr>
        <p:grpSpPr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1392" name="Google Shape;1392;p57"/>
            <p:cNvSpPr/>
            <p:nvPr/>
          </p:nvSpPr>
          <p:spPr>
            <a:xfrm>
              <a:off x="2532" y="1542"/>
              <a:ext cx="184" cy="332"/>
            </a:xfrm>
            <a:prstGeom prst="bracketPair">
              <a:avLst/>
            </a:prstGeom>
            <a:noFill/>
            <a:ln cap="flat" cmpd="sng" w="19050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3" name="Google Shape;1393;p57"/>
            <p:cNvCxnSpPr/>
            <p:nvPr/>
          </p:nvCxnSpPr>
          <p:spPr>
            <a:xfrm>
              <a:off x="2567" y="1607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p57"/>
            <p:cNvCxnSpPr/>
            <p:nvPr/>
          </p:nvCxnSpPr>
          <p:spPr>
            <a:xfrm>
              <a:off x="2567" y="1655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57"/>
            <p:cNvCxnSpPr/>
            <p:nvPr/>
          </p:nvCxnSpPr>
          <p:spPr>
            <a:xfrm>
              <a:off x="2568" y="17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6" name="Google Shape;1396;p57"/>
            <p:cNvCxnSpPr/>
            <p:nvPr/>
          </p:nvCxnSpPr>
          <p:spPr>
            <a:xfrm>
              <a:off x="2568" y="1751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57"/>
            <p:cNvCxnSpPr/>
            <p:nvPr/>
          </p:nvCxnSpPr>
          <p:spPr>
            <a:xfrm>
              <a:off x="2567" y="1803"/>
              <a:ext cx="119" cy="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98" name="Google Shape;1398;p57"/>
          <p:cNvCxnSpPr/>
          <p:nvPr/>
        </p:nvCxnSpPr>
        <p:spPr>
          <a:xfrm rot="10800000">
            <a:off x="5181600" y="914400"/>
            <a:ext cx="0" cy="327025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9" name="Google Shape;1399;p57"/>
          <p:cNvCxnSpPr/>
          <p:nvPr/>
        </p:nvCxnSpPr>
        <p:spPr>
          <a:xfrm>
            <a:off x="5181600" y="4184650"/>
            <a:ext cx="3810000" cy="3175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0" name="Google Shape;1400;p57"/>
          <p:cNvCxnSpPr/>
          <p:nvPr/>
        </p:nvCxnSpPr>
        <p:spPr>
          <a:xfrm flipH="1" rot="10800000">
            <a:off x="5181600" y="2506663"/>
            <a:ext cx="2819400" cy="1677987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1" name="Google Shape;1401;p57"/>
          <p:cNvSpPr/>
          <p:nvPr/>
        </p:nvSpPr>
        <p:spPr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57"/>
          <p:cNvSpPr/>
          <p:nvPr/>
        </p:nvSpPr>
        <p:spPr>
          <a:xfrm>
            <a:off x="7086600" y="19812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57"/>
          <p:cNvSpPr/>
          <p:nvPr/>
        </p:nvSpPr>
        <p:spPr>
          <a:xfrm>
            <a:off x="7827963" y="3581400"/>
            <a:ext cx="173037" cy="15875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57"/>
          <p:cNvSpPr txBox="1"/>
          <p:nvPr>
            <p:ph type="title"/>
          </p:nvPr>
        </p:nvSpPr>
        <p:spPr>
          <a:xfrm>
            <a:off x="0" y="274638"/>
            <a:ext cx="91440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2. Discovering the visual vocabulary</a:t>
            </a:r>
            <a:endParaRPr/>
          </a:p>
        </p:txBody>
      </p:sp>
      <p:cxnSp>
        <p:nvCxnSpPr>
          <p:cNvPr id="1405" name="Google Shape;1405;p57"/>
          <p:cNvCxnSpPr/>
          <p:nvPr/>
        </p:nvCxnSpPr>
        <p:spPr>
          <a:xfrm>
            <a:off x="4800600" y="5638800"/>
            <a:ext cx="2057400" cy="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p57"/>
          <p:cNvCxnSpPr/>
          <p:nvPr/>
        </p:nvCxnSpPr>
        <p:spPr>
          <a:xfrm rot="10800000">
            <a:off x="7162800" y="4419600"/>
            <a:ext cx="0" cy="121920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7" name="Google Shape;1407;p57"/>
          <p:cNvSpPr txBox="1"/>
          <p:nvPr/>
        </p:nvSpPr>
        <p:spPr>
          <a:xfrm>
            <a:off x="6403975" y="5337175"/>
            <a:ext cx="1597025" cy="495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/>
          </a:p>
        </p:txBody>
      </p:sp>
      <p:grpSp>
        <p:nvGrpSpPr>
          <p:cNvPr id="1408" name="Google Shape;1408;p57"/>
          <p:cNvGrpSpPr/>
          <p:nvPr/>
        </p:nvGrpSpPr>
        <p:grpSpPr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1409" name="Google Shape;1409;p57"/>
            <p:cNvGrpSpPr/>
            <p:nvPr/>
          </p:nvGrpSpPr>
          <p:grpSpPr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1410" name="Google Shape;1410;p57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11" name="Google Shape;1411;p57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2" name="Google Shape;1412;p57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3" name="Google Shape;1413;p57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4" name="Google Shape;1414;p57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5" name="Google Shape;1415;p57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16" name="Google Shape;1416;p57"/>
            <p:cNvGrpSpPr/>
            <p:nvPr/>
          </p:nvGrpSpPr>
          <p:grpSpPr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1417" name="Google Shape;1417;p57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18" name="Google Shape;1418;p57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9" name="Google Shape;1419;p57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0" name="Google Shape;1420;p57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1" name="Google Shape;1421;p57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2" name="Google Shape;1422;p57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23" name="Google Shape;1423;p57"/>
            <p:cNvGrpSpPr/>
            <p:nvPr/>
          </p:nvGrpSpPr>
          <p:grpSpPr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1424" name="Google Shape;1424;p57"/>
              <p:cNvSpPr/>
              <p:nvPr/>
            </p:nvSpPr>
            <p:spPr>
              <a:xfrm>
                <a:off x="2532" y="1542"/>
                <a:ext cx="184" cy="332"/>
              </a:xfrm>
              <a:prstGeom prst="bracketPair">
                <a:avLst/>
              </a:prstGeom>
              <a:noFill/>
              <a:ln cap="flat" cmpd="sng" w="19050">
                <a:solidFill>
                  <a:srgbClr val="0000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25" name="Google Shape;1425;p57"/>
              <p:cNvCxnSpPr/>
              <p:nvPr/>
            </p:nvCxnSpPr>
            <p:spPr>
              <a:xfrm>
                <a:off x="2567" y="1607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6" name="Google Shape;1426;p57"/>
              <p:cNvCxnSpPr/>
              <p:nvPr/>
            </p:nvCxnSpPr>
            <p:spPr>
              <a:xfrm>
                <a:off x="2567" y="1655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7" name="Google Shape;1427;p57"/>
              <p:cNvCxnSpPr/>
              <p:nvPr/>
            </p:nvCxnSpPr>
            <p:spPr>
              <a:xfrm>
                <a:off x="2568" y="17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8" name="Google Shape;1428;p57"/>
              <p:cNvCxnSpPr/>
              <p:nvPr/>
            </p:nvCxnSpPr>
            <p:spPr>
              <a:xfrm>
                <a:off x="2568" y="1751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9" name="Google Shape;1429;p57"/>
              <p:cNvCxnSpPr/>
              <p:nvPr/>
            </p:nvCxnSpPr>
            <p:spPr>
              <a:xfrm>
                <a:off x="2567" y="1803"/>
                <a:ext cx="119" cy="1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430" name="Google Shape;1430;p57"/>
            <p:cNvSpPr txBox="1"/>
            <p:nvPr/>
          </p:nvSpPr>
          <p:spPr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</p:grpSp>
      <p:cxnSp>
        <p:nvCxnSpPr>
          <p:cNvPr id="1431" name="Google Shape;1431;p57"/>
          <p:cNvCxnSpPr/>
          <p:nvPr/>
        </p:nvCxnSpPr>
        <p:spPr>
          <a:xfrm>
            <a:off x="2286000" y="2514600"/>
            <a:ext cx="0" cy="990600"/>
          </a:xfrm>
          <a:prstGeom prst="straightConnector1">
            <a:avLst/>
          </a:prstGeom>
          <a:noFill/>
          <a:ln cap="flat" cmpd="sng" w="1524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2" name="Google Shape;1432;p57"/>
          <p:cNvSpPr txBox="1"/>
          <p:nvPr/>
        </p:nvSpPr>
        <p:spPr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Josef Sivic</a:t>
            </a:r>
            <a:endParaRPr/>
          </a:p>
        </p:txBody>
      </p:sp>
      <p:sp>
        <p:nvSpPr>
          <p:cNvPr id="1433" name="Google Shape;1433;p57"/>
          <p:cNvSpPr txBox="1"/>
          <p:nvPr/>
        </p:nvSpPr>
        <p:spPr>
          <a:xfrm>
            <a:off x="5867400" y="1143000"/>
            <a:ext cx="2614613" cy="495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vocabulary</a:t>
            </a:r>
            <a:endParaRPr/>
          </a:p>
        </p:txBody>
      </p:sp>
      <p:sp>
        <p:nvSpPr>
          <p:cNvPr id="1434" name="Google Shape;1434;p5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58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Viewpoint invariant description (Sivic)</a:t>
            </a:r>
            <a:endParaRPr/>
          </a:p>
        </p:txBody>
      </p:sp>
      <p:sp>
        <p:nvSpPr>
          <p:cNvPr id="1441" name="Google Shape;1441;p58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Two types of viewpoint covariant regions computed for each frame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FF33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3300"/>
                </a:solidFill>
              </a:rPr>
              <a:t>Shape Adapted (SA) Mikolajczyk &amp; Schmid</a:t>
            </a:r>
            <a:endParaRPr sz="2400">
              <a:solidFill>
                <a:srgbClr val="FF3300"/>
              </a:solidFill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333CC"/>
                </a:solidFill>
              </a:rPr>
              <a:t>Maximally Stable (MSER) Matas </a:t>
            </a:r>
            <a:r>
              <a:rPr i="1" lang="en-US" sz="2400">
                <a:solidFill>
                  <a:srgbClr val="3333CC"/>
                </a:solidFill>
              </a:rPr>
              <a:t>et al.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Detect different kinds of image areas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Provide complimentary representations of frame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Computed at twice originally detected region size to be more discriminating</a:t>
            </a:r>
            <a:endParaRPr/>
          </a:p>
        </p:txBody>
      </p:sp>
      <p:sp>
        <p:nvSpPr>
          <p:cNvPr id="1442" name="Google Shape;1442;p5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59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of Harris-Affine Operator</a:t>
            </a:r>
            <a:endParaRPr/>
          </a:p>
        </p:txBody>
      </p:sp>
      <p:pic>
        <p:nvPicPr>
          <p:cNvPr id="1448" name="Google Shape;1448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907" l="36574" r="4152" t="25226"/>
          <a:stretch/>
        </p:blipFill>
        <p:spPr>
          <a:xfrm>
            <a:off x="1600200" y="1828800"/>
            <a:ext cx="6248400" cy="4652963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59"/>
          <p:cNvSpPr txBox="1"/>
          <p:nvPr/>
        </p:nvSpPr>
        <p:spPr>
          <a:xfrm>
            <a:off x="1752600" y="1371600"/>
            <a:ext cx="37135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(Shape Adapted Regions)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5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"/>
          <p:cNvSpPr txBox="1"/>
          <p:nvPr/>
        </p:nvSpPr>
        <p:spPr>
          <a:xfrm>
            <a:off x="228600" y="400734"/>
            <a:ext cx="8305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describe an image patch?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533400" y="1459468"/>
            <a:ext cx="7467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Patches with similar content should have similar descriptors.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larryz\papers\BiCE\CameraReady\figures\CategoryExample.png" id="323" name="Google Shape;323;p6"/>
          <p:cNvPicPr preferRelativeResize="0"/>
          <p:nvPr/>
        </p:nvPicPr>
        <p:blipFill rotWithShape="1">
          <a:blip r:embed="rId3">
            <a:alphaModFix/>
          </a:blip>
          <a:srcRect b="0" l="0" r="45630" t="0"/>
          <a:stretch/>
        </p:blipFill>
        <p:spPr>
          <a:xfrm>
            <a:off x="696686" y="2667000"/>
            <a:ext cx="3646714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larryz\papers\BiCE\CameraReady\figures\LibertyExample.jpg" id="324" name="Google Shape;32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2362200"/>
            <a:ext cx="3657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larryz\papers\BiCE\CameraReady\figures\NDExample.jpg" id="325" name="Google Shape;32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6325" y="4495800"/>
            <a:ext cx="364807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60"/>
          <p:cNvSpPr txBox="1"/>
          <p:nvPr>
            <p:ph type="title"/>
          </p:nvPr>
        </p:nvSpPr>
        <p:spPr>
          <a:xfrm>
            <a:off x="0" y="76200"/>
            <a:ext cx="8991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Examples of Maximally Stable Regions</a:t>
            </a:r>
            <a:endParaRPr/>
          </a:p>
        </p:txBody>
      </p:sp>
      <p:pic>
        <p:nvPicPr>
          <p:cNvPr id="1456" name="Google Shape;1456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7679" l="22255" r="8381" t="50456"/>
          <a:stretch/>
        </p:blipFill>
        <p:spPr>
          <a:xfrm>
            <a:off x="609600" y="1981200"/>
            <a:ext cx="8229600" cy="194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6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61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Descriptor</a:t>
            </a:r>
            <a:endParaRPr/>
          </a:p>
        </p:txBody>
      </p:sp>
      <p:sp>
        <p:nvSpPr>
          <p:cNvPr id="1464" name="Google Shape;1464;p61"/>
          <p:cNvSpPr txBox="1"/>
          <p:nvPr>
            <p:ph idx="1" type="body"/>
          </p:nvPr>
        </p:nvSpPr>
        <p:spPr>
          <a:xfrm>
            <a:off x="457200" y="16002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Each region represented by 128 dimensional vector using </a:t>
            </a:r>
            <a:r>
              <a:rPr lang="en-US" sz="2400">
                <a:solidFill>
                  <a:srgbClr val="FF0000"/>
                </a:solidFill>
              </a:rPr>
              <a:t>SIFT descriptor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1465" name="Google Shape;1465;p6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667000"/>
            <a:ext cx="6172200" cy="34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6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62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Noise Removal</a:t>
            </a:r>
            <a:endParaRPr/>
          </a:p>
        </p:txBody>
      </p:sp>
      <p:pic>
        <p:nvPicPr>
          <p:cNvPr id="1473" name="Google Shape;1473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2057400"/>
            <a:ext cx="5029200" cy="45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62"/>
          <p:cNvSpPr txBox="1"/>
          <p:nvPr/>
        </p:nvSpPr>
        <p:spPr>
          <a:xfrm>
            <a:off x="685800" y="1219200"/>
            <a:ext cx="6553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</a:pPr>
            <a:r>
              <a:rPr b="1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Tracking region over 70 frames (must track over at least 3)</a:t>
            </a:r>
            <a:endParaRPr b="1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75" name="Google Shape;1475;p6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63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Vocabulary for Sivic’s Work</a:t>
            </a:r>
            <a:endParaRPr/>
          </a:p>
        </p:txBody>
      </p:sp>
      <p:sp>
        <p:nvSpPr>
          <p:cNvPr id="1482" name="Google Shape;1482;p63"/>
          <p:cNvSpPr txBox="1"/>
          <p:nvPr>
            <p:ph idx="1" type="body"/>
          </p:nvPr>
        </p:nvSpPr>
        <p:spPr>
          <a:xfrm>
            <a:off x="457200" y="1600200"/>
            <a:ext cx="8686800" cy="45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Implementation: </a:t>
            </a:r>
            <a:r>
              <a:rPr lang="en-US" sz="2000">
                <a:solidFill>
                  <a:srgbClr val="FF3300"/>
                </a:solidFill>
              </a:rPr>
              <a:t>K-Means clustering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Regions tracked through contiguous frames and average description computed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10% of tracks with highest variance eliminated, leaving about 1000 regions per frame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Subset of 48 shots (~10%) selected for clustering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Distance function: </a:t>
            </a:r>
            <a:r>
              <a:rPr lang="en-US" sz="2000">
                <a:solidFill>
                  <a:srgbClr val="FF3300"/>
                </a:solidFill>
              </a:rPr>
              <a:t>Mahalanobis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F3300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F3300"/>
                </a:solidFill>
              </a:rPr>
              <a:t>6000 SA clusters and 10000 MS clusters</a:t>
            </a:r>
            <a:endParaRPr/>
          </a:p>
        </p:txBody>
      </p:sp>
      <p:sp>
        <p:nvSpPr>
          <p:cNvPr id="1483" name="Google Shape;1483;p6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64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Vocabulary</a:t>
            </a:r>
            <a:endParaRPr/>
          </a:p>
        </p:txBody>
      </p:sp>
      <p:pic>
        <p:nvPicPr>
          <p:cNvPr id="1490" name="Google Shape;1490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600200"/>
            <a:ext cx="5562600" cy="502761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64"/>
          <p:cNvSpPr txBox="1"/>
          <p:nvPr/>
        </p:nvSpPr>
        <p:spPr>
          <a:xfrm>
            <a:off x="685800" y="2133600"/>
            <a:ext cx="192873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Shape-Adapted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Maximally Stable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6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65"/>
          <p:cNvSpPr txBox="1"/>
          <p:nvPr>
            <p:ph type="title"/>
          </p:nvPr>
        </p:nvSpPr>
        <p:spPr>
          <a:xfrm>
            <a:off x="228600" y="76200"/>
            <a:ext cx="8763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Sivic’s Experiments on Video Shot Retrieval</a:t>
            </a:r>
            <a:endParaRPr/>
          </a:p>
        </p:txBody>
      </p:sp>
      <p:sp>
        <p:nvSpPr>
          <p:cNvPr id="1499" name="Google Shape;1499;p65"/>
          <p:cNvSpPr txBox="1"/>
          <p:nvPr>
            <p:ph idx="1" type="body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Goal: match scene locations within closed world of shots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Data:164 frames from 48 shots taken at 19 different 3D locations; 4-9 frames from each location</a:t>
            </a:r>
            <a:endParaRPr/>
          </a:p>
        </p:txBody>
      </p:sp>
      <p:pic>
        <p:nvPicPr>
          <p:cNvPr id="1500" name="Google Shape;1500;p6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1600200"/>
            <a:ext cx="43180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6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66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Experiments - Results</a:t>
            </a:r>
            <a:endParaRPr/>
          </a:p>
        </p:txBody>
      </p:sp>
      <p:pic>
        <p:nvPicPr>
          <p:cNvPr id="1508" name="Google Shape;1508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524000"/>
            <a:ext cx="601980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66"/>
          <p:cNvSpPr txBox="1"/>
          <p:nvPr/>
        </p:nvSpPr>
        <p:spPr>
          <a:xfrm>
            <a:off x="990600" y="5715000"/>
            <a:ext cx="6934200" cy="77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Precision = # relevant images/total # of frames retrieved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Recall = # correctly retrieved frames/ # relevant frames</a:t>
            </a:r>
            <a:endParaRPr/>
          </a:p>
        </p:txBody>
      </p:sp>
      <p:sp>
        <p:nvSpPr>
          <p:cNvPr id="1510" name="Google Shape;1510;p6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67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Pictorial Results</a:t>
            </a:r>
            <a:endParaRPr/>
          </a:p>
        </p:txBody>
      </p:sp>
      <p:pic>
        <p:nvPicPr>
          <p:cNvPr id="1517" name="Google Shape;1517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0" y="2286000"/>
            <a:ext cx="19335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67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1676400"/>
            <a:ext cx="3886200" cy="478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67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0" y="2286000"/>
            <a:ext cx="182880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6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68"/>
          <p:cNvSpPr txBox="1"/>
          <p:nvPr>
            <p:ph type="title"/>
          </p:nvPr>
        </p:nvSpPr>
        <p:spPr>
          <a:xfrm>
            <a:off x="457200" y="-8357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and vector quantization</a:t>
            </a:r>
            <a:endParaRPr/>
          </a:p>
        </p:txBody>
      </p:sp>
      <p:sp>
        <p:nvSpPr>
          <p:cNvPr id="1527" name="Google Shape;1527;p68"/>
          <p:cNvSpPr txBox="1"/>
          <p:nvPr>
            <p:ph idx="1" type="body"/>
          </p:nvPr>
        </p:nvSpPr>
        <p:spPr>
          <a:xfrm>
            <a:off x="685800" y="914400"/>
            <a:ext cx="77724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Clustering is a common method for learning a visual vocabulary or codebook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Each cluster center produced by k-means becomes a </a:t>
            </a:r>
            <a:r>
              <a:rPr lang="en-US">
                <a:solidFill>
                  <a:srgbClr val="FF0000"/>
                </a:solidFill>
              </a:rPr>
              <a:t>codevector</a:t>
            </a:r>
            <a:endParaRPr>
              <a:solidFill>
                <a:srgbClr val="FF0000"/>
              </a:solidFill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Codebook can be learned on separate training set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codebook is used for </a:t>
            </a:r>
            <a:r>
              <a:rPr lang="en-US">
                <a:solidFill>
                  <a:srgbClr val="FF0000"/>
                </a:solidFill>
              </a:rPr>
              <a:t>quantizing features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A </a:t>
            </a:r>
            <a:r>
              <a:rPr i="1" lang="en-US">
                <a:solidFill>
                  <a:srgbClr val="FF0000"/>
                </a:solidFill>
              </a:rPr>
              <a:t>vector quantizer</a:t>
            </a:r>
            <a:r>
              <a:rPr lang="en-US">
                <a:solidFill>
                  <a:srgbClr val="FF0000"/>
                </a:solidFill>
              </a:rPr>
              <a:t>  </a:t>
            </a:r>
            <a:r>
              <a:rPr lang="en-US"/>
              <a:t>takes a feature vector and maps it to the index of the nearest code vector in a codebook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Codebook = visual vocabulary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Code vector = visual word</a:t>
            </a:r>
            <a:br>
              <a:rPr lang="en-US"/>
            </a:br>
            <a:endParaRPr/>
          </a:p>
        </p:txBody>
      </p:sp>
      <p:sp>
        <p:nvSpPr>
          <p:cNvPr id="1528" name="Google Shape;1528;p68"/>
          <p:cNvSpPr txBox="1"/>
          <p:nvPr/>
        </p:nvSpPr>
        <p:spPr>
          <a:xfrm>
            <a:off x="2667000" y="4648199"/>
            <a:ext cx="505267" cy="2031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9" name="Google Shape;1529;p68"/>
          <p:cNvCxnSpPr/>
          <p:nvPr/>
        </p:nvCxnSpPr>
        <p:spPr>
          <a:xfrm>
            <a:off x="3048000" y="4876800"/>
            <a:ext cx="7620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30" name="Google Shape;1530;p68"/>
          <p:cNvCxnSpPr/>
          <p:nvPr/>
        </p:nvCxnSpPr>
        <p:spPr>
          <a:xfrm>
            <a:off x="3048000" y="5105400"/>
            <a:ext cx="7620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31" name="Google Shape;1531;p68"/>
          <p:cNvCxnSpPr/>
          <p:nvPr/>
        </p:nvCxnSpPr>
        <p:spPr>
          <a:xfrm>
            <a:off x="3048000" y="5334000"/>
            <a:ext cx="7620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32" name="Google Shape;1532;p68"/>
          <p:cNvCxnSpPr/>
          <p:nvPr/>
        </p:nvCxnSpPr>
        <p:spPr>
          <a:xfrm>
            <a:off x="3048000" y="6477000"/>
            <a:ext cx="7620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33" name="Google Shape;1533;p68"/>
          <p:cNvSpPr txBox="1"/>
          <p:nvPr/>
        </p:nvSpPr>
        <p:spPr>
          <a:xfrm>
            <a:off x="4267200" y="4648199"/>
            <a:ext cx="160813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vector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vector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vector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vector 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68"/>
          <p:cNvSpPr txBox="1"/>
          <p:nvPr/>
        </p:nvSpPr>
        <p:spPr>
          <a:xfrm>
            <a:off x="603805" y="5116773"/>
            <a:ext cx="902811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5" name="Google Shape;1535;p68"/>
          <p:cNvCxnSpPr>
            <a:stCxn id="1534" idx="3"/>
          </p:cNvCxnSpPr>
          <p:nvPr/>
        </p:nvCxnSpPr>
        <p:spPr>
          <a:xfrm flipH="1" rot="10800000">
            <a:off x="1506616" y="5334039"/>
            <a:ext cx="1160400" cy="1059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36" name="Google Shape;1536;p6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9"/>
          <p:cNvSpPr/>
          <p:nvPr/>
        </p:nvSpPr>
        <p:spPr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Another example visual vocabulary</a:t>
            </a:r>
            <a:endParaRPr/>
          </a:p>
        </p:txBody>
      </p:sp>
      <p:pic>
        <p:nvPicPr>
          <p:cNvPr id="1543" name="Google Shape;154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990600"/>
            <a:ext cx="6119813" cy="57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69"/>
          <p:cNvSpPr txBox="1"/>
          <p:nvPr/>
        </p:nvSpPr>
        <p:spPr>
          <a:xfrm>
            <a:off x="7246938" y="6534150"/>
            <a:ext cx="18208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Fei-Fei et al. 2005</a:t>
            </a:r>
            <a:endParaRPr/>
          </a:p>
        </p:txBody>
      </p:sp>
      <p:sp>
        <p:nvSpPr>
          <p:cNvPr id="1545" name="Google Shape;1545;p6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sz="3800">
                <a:latin typeface="Arial"/>
                <a:ea typeface="Arial"/>
                <a:cs typeface="Arial"/>
                <a:sym typeface="Arial"/>
              </a:rPr>
              <a:t>Raw patches as local descriptors</a:t>
            </a:r>
            <a:endParaRPr/>
          </a:p>
        </p:txBody>
      </p:sp>
      <p:pic>
        <p:nvPicPr>
          <p:cNvPr id="331" name="Google Shape;331;p7"/>
          <p:cNvPicPr preferRelativeResize="0"/>
          <p:nvPr/>
        </p:nvPicPr>
        <p:blipFill rotWithShape="1">
          <a:blip r:embed="rId3">
            <a:alphaModFix/>
          </a:blip>
          <a:srcRect b="5095" l="74767" r="5295" t="44806"/>
          <a:stretch/>
        </p:blipFill>
        <p:spPr>
          <a:xfrm>
            <a:off x="2057400" y="1371600"/>
            <a:ext cx="1828800" cy="323056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7"/>
          <p:cNvSpPr txBox="1"/>
          <p:nvPr/>
        </p:nvSpPr>
        <p:spPr>
          <a:xfrm>
            <a:off x="4114800" y="1600200"/>
            <a:ext cx="5257800" cy="2678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simplest way to describe the neighborhood around an interest point is to write down the list of intensities to form a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feature vector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this is very sensitive to even small shifts, rotations.</a:t>
            </a:r>
            <a:endParaRPr/>
          </a:p>
        </p:txBody>
      </p:sp>
      <p:pic>
        <p:nvPicPr>
          <p:cNvPr id="333" name="Google Shape;333;p7"/>
          <p:cNvPicPr preferRelativeResize="0"/>
          <p:nvPr/>
        </p:nvPicPr>
        <p:blipFill rotWithShape="1">
          <a:blip r:embed="rId4">
            <a:alphaModFix/>
          </a:blip>
          <a:srcRect b="35818" l="78088" r="16095" t="53545"/>
          <a:stretch/>
        </p:blipFill>
        <p:spPr>
          <a:xfrm>
            <a:off x="2362200" y="2057400"/>
            <a:ext cx="5334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7"/>
          <p:cNvPicPr preferRelativeResize="0"/>
          <p:nvPr/>
        </p:nvPicPr>
        <p:blipFill rotWithShape="1">
          <a:blip r:embed="rId4">
            <a:alphaModFix/>
          </a:blip>
          <a:srcRect b="12186" l="78920" r="16096" t="74815"/>
          <a:stretch/>
        </p:blipFill>
        <p:spPr>
          <a:xfrm>
            <a:off x="2438400" y="3505200"/>
            <a:ext cx="457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7"/>
          <p:cNvPicPr preferRelativeResize="0"/>
          <p:nvPr/>
        </p:nvPicPr>
        <p:blipFill rotWithShape="1">
          <a:blip r:embed="rId4">
            <a:alphaModFix/>
          </a:blip>
          <a:srcRect b="5095" l="53167" r="26064" t="44806"/>
          <a:stretch/>
        </p:blipFill>
        <p:spPr>
          <a:xfrm>
            <a:off x="152400" y="1371600"/>
            <a:ext cx="1905000" cy="3230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7"/>
          <p:cNvCxnSpPr/>
          <p:nvPr/>
        </p:nvCxnSpPr>
        <p:spPr>
          <a:xfrm>
            <a:off x="1219200" y="3505200"/>
            <a:ext cx="12192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37" name="Google Shape;337;p7"/>
          <p:cNvCxnSpPr/>
          <p:nvPr/>
        </p:nvCxnSpPr>
        <p:spPr>
          <a:xfrm>
            <a:off x="1219200" y="3732213"/>
            <a:ext cx="1219200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38" name="Google Shape;338;p7"/>
          <p:cNvCxnSpPr/>
          <p:nvPr/>
        </p:nvCxnSpPr>
        <p:spPr>
          <a:xfrm>
            <a:off x="1219200" y="3960813"/>
            <a:ext cx="1219200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39" name="Google Shape;3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0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codebook</a:t>
            </a:r>
            <a:endParaRPr/>
          </a:p>
        </p:txBody>
      </p:sp>
      <p:pic>
        <p:nvPicPr>
          <p:cNvPr descr="AgarwalRoth_CBsmall" id="1552" name="Google Shape;155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990600"/>
            <a:ext cx="3379788" cy="180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3" name="Google Shape;1553;p70"/>
          <p:cNvCxnSpPr/>
          <p:nvPr/>
        </p:nvCxnSpPr>
        <p:spPr>
          <a:xfrm>
            <a:off x="4495800" y="1893888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grpSp>
        <p:nvGrpSpPr>
          <p:cNvPr id="1554" name="Google Shape;1554;p70"/>
          <p:cNvGrpSpPr/>
          <p:nvPr/>
        </p:nvGrpSpPr>
        <p:grpSpPr>
          <a:xfrm>
            <a:off x="971550" y="1216025"/>
            <a:ext cx="3379788" cy="1338263"/>
            <a:chOff x="431" y="2886"/>
            <a:chExt cx="2310" cy="915"/>
          </a:xfrm>
        </p:grpSpPr>
        <p:pic>
          <p:nvPicPr>
            <p:cNvPr descr="car5-090-000" id="1555" name="Google Shape;1555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59" y="2886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6-090-000" id="1556" name="Google Shape;1556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61" y="3348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7-090-000" id="1557" name="Google Shape;1557;p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4" y="3348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9-090-000" id="1558" name="Google Shape;1558;p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88" y="2886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11-090-000" id="1559" name="Google Shape;1559;p7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24" y="2886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12-090-000" id="1560" name="Google Shape;1560;p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1" y="3348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14-090-000" id="1561" name="Google Shape;1561;p7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288" y="3348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1-090-000" id="1562" name="Google Shape;1562;p7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1" y="2886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2-090-000" id="1563" name="Google Shape;1563;p7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4" y="2886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r3-090-000" id="1564" name="Google Shape;1564;p7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24" y="3348"/>
              <a:ext cx="453" cy="4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5" name="Google Shape;1565;p70"/>
          <p:cNvGrpSpPr/>
          <p:nvPr/>
        </p:nvGrpSpPr>
        <p:grpSpPr>
          <a:xfrm>
            <a:off x="1905000" y="3124200"/>
            <a:ext cx="5688012" cy="3240088"/>
            <a:chOff x="1247" y="754"/>
            <a:chExt cx="3583" cy="2041"/>
          </a:xfrm>
        </p:grpSpPr>
        <p:grpSp>
          <p:nvGrpSpPr>
            <p:cNvPr id="1566" name="Google Shape;1566;p70"/>
            <p:cNvGrpSpPr/>
            <p:nvPr/>
          </p:nvGrpSpPr>
          <p:grpSpPr>
            <a:xfrm>
              <a:off x="1280" y="808"/>
              <a:ext cx="3550" cy="1761"/>
              <a:chOff x="2698" y="817"/>
              <a:chExt cx="2992" cy="1487"/>
            </a:xfrm>
          </p:grpSpPr>
          <p:pic>
            <p:nvPicPr>
              <p:cNvPr id="1567" name="Google Shape;1567;p70"/>
              <p:cNvPicPr preferRelativeResize="0"/>
              <p:nvPr/>
            </p:nvPicPr>
            <p:blipFill rotWithShape="1">
              <a:blip r:embed="rId14">
                <a:alphaModFix/>
              </a:blip>
              <a:srcRect b="11538" l="0" r="0" t="8241"/>
              <a:stretch/>
            </p:blipFill>
            <p:spPr>
              <a:xfrm>
                <a:off x="2698" y="1567"/>
                <a:ext cx="2055" cy="1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8" name="Google Shape;1568;p70"/>
              <p:cNvPicPr preferRelativeResize="0"/>
              <p:nvPr/>
            </p:nvPicPr>
            <p:blipFill rotWithShape="1">
              <a:blip r:embed="rId15">
                <a:alphaModFix/>
              </a:blip>
              <a:srcRect b="13482" l="0" r="0" t="0"/>
              <a:stretch/>
            </p:blipFill>
            <p:spPr>
              <a:xfrm>
                <a:off x="2698" y="1258"/>
                <a:ext cx="1588" cy="1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9" name="Google Shape;1569;p70"/>
              <p:cNvPicPr preferRelativeResize="0"/>
              <p:nvPr/>
            </p:nvPicPr>
            <p:blipFill rotWithShape="1">
              <a:blip r:embed="rId16">
                <a:alphaModFix/>
              </a:blip>
              <a:srcRect b="8824" l="0" r="0" t="3528"/>
              <a:stretch/>
            </p:blipFill>
            <p:spPr>
              <a:xfrm>
                <a:off x="2706" y="1412"/>
                <a:ext cx="1245" cy="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0" name="Google Shape;1570;p70"/>
              <p:cNvPicPr preferRelativeResize="0"/>
              <p:nvPr/>
            </p:nvPicPr>
            <p:blipFill rotWithShape="1">
              <a:blip r:embed="rId17">
                <a:alphaModFix/>
              </a:blip>
              <a:srcRect b="12372" l="0" r="0" t="12370"/>
              <a:stretch/>
            </p:blipFill>
            <p:spPr>
              <a:xfrm>
                <a:off x="2706" y="2012"/>
                <a:ext cx="932" cy="1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1" name="Google Shape;1571;p70"/>
              <p:cNvPicPr preferRelativeResize="0"/>
              <p:nvPr/>
            </p:nvPicPr>
            <p:blipFill rotWithShape="1">
              <a:blip r:embed="rId18">
                <a:alphaModFix/>
              </a:blip>
              <a:srcRect b="15151" l="1104" r="0" t="6061"/>
              <a:stretch/>
            </p:blipFill>
            <p:spPr>
              <a:xfrm>
                <a:off x="2712" y="2148"/>
                <a:ext cx="1881" cy="1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2" name="Google Shape;1572;p70"/>
              <p:cNvPicPr preferRelativeResize="0"/>
              <p:nvPr/>
            </p:nvPicPr>
            <p:blipFill rotWithShape="1">
              <a:blip r:embed="rId19">
                <a:alphaModFix/>
              </a:blip>
              <a:srcRect b="13845" l="0" r="0" t="7692"/>
              <a:stretch/>
            </p:blipFill>
            <p:spPr>
              <a:xfrm>
                <a:off x="2702" y="1705"/>
                <a:ext cx="1567" cy="1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3" name="Google Shape;1573;p70"/>
              <p:cNvPicPr preferRelativeResize="0"/>
              <p:nvPr/>
            </p:nvPicPr>
            <p:blipFill rotWithShape="1">
              <a:blip r:embed="rId20">
                <a:alphaModFix/>
              </a:blip>
              <a:srcRect b="3725" l="0" r="0" t="0"/>
              <a:stretch/>
            </p:blipFill>
            <p:spPr>
              <a:xfrm>
                <a:off x="2705" y="1854"/>
                <a:ext cx="1077" cy="1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4" name="Google Shape;1574;p70"/>
              <p:cNvPicPr preferRelativeResize="0"/>
              <p:nvPr/>
            </p:nvPicPr>
            <p:blipFill rotWithShape="1">
              <a:blip r:embed="rId21">
                <a:alphaModFix/>
              </a:blip>
              <a:srcRect b="7018" l="702" r="0" t="0"/>
              <a:stretch/>
            </p:blipFill>
            <p:spPr>
              <a:xfrm>
                <a:off x="2722" y="817"/>
                <a:ext cx="2968" cy="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5" name="Google Shape;1575;p70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2717" y="971"/>
                <a:ext cx="2962" cy="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6" name="Google Shape;1576;p70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2714" y="1116"/>
                <a:ext cx="2969" cy="1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77" name="Google Shape;1577;p70"/>
            <p:cNvSpPr/>
            <p:nvPr/>
          </p:nvSpPr>
          <p:spPr>
            <a:xfrm>
              <a:off x="1247" y="754"/>
              <a:ext cx="304" cy="2041"/>
            </a:xfrm>
            <a:prstGeom prst="rect">
              <a:avLst/>
            </a:prstGeom>
            <a:noFill/>
            <a:ln cap="sq" cmpd="sng" w="254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0"/>
            <p:cNvSpPr txBox="1"/>
            <p:nvPr/>
          </p:nvSpPr>
          <p:spPr>
            <a:xfrm>
              <a:off x="1287" y="2519"/>
              <a:ext cx="21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b="1" sz="1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9" name="Google Shape;1579;p70"/>
          <p:cNvSpPr txBox="1"/>
          <p:nvPr/>
        </p:nvSpPr>
        <p:spPr>
          <a:xfrm>
            <a:off x="7748208" y="6534150"/>
            <a:ext cx="13195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B. Leibe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70"/>
          <p:cNvSpPr txBox="1"/>
          <p:nvPr/>
        </p:nvSpPr>
        <p:spPr>
          <a:xfrm>
            <a:off x="3190268" y="6096000"/>
            <a:ext cx="2753332" cy="405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Noto Sans Symbols"/>
              <a:buNone/>
            </a:pPr>
            <a:r>
              <a:rPr b="1" lang="en-US" sz="16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Appearance codebook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7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71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codebook</a:t>
            </a:r>
            <a:endParaRPr/>
          </a:p>
        </p:txBody>
      </p:sp>
      <p:grpSp>
        <p:nvGrpSpPr>
          <p:cNvPr id="1588" name="Google Shape;1588;p71"/>
          <p:cNvGrpSpPr/>
          <p:nvPr/>
        </p:nvGrpSpPr>
        <p:grpSpPr>
          <a:xfrm>
            <a:off x="4001886" y="2054224"/>
            <a:ext cx="5017700" cy="3551164"/>
            <a:chOff x="3538" y="622"/>
            <a:chExt cx="2200" cy="1557"/>
          </a:xfrm>
        </p:grpSpPr>
        <p:sp>
          <p:nvSpPr>
            <p:cNvPr id="1589" name="Google Shape;1589;p71"/>
            <p:cNvSpPr txBox="1"/>
            <p:nvPr/>
          </p:nvSpPr>
          <p:spPr>
            <a:xfrm>
              <a:off x="3856" y="1967"/>
              <a:ext cx="144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Noto Sans Symbols"/>
                <a:buNone/>
              </a:pPr>
              <a:r>
                <a:rPr b="1" lang="en-US" sz="1600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Appearance codebook</a:t>
              </a: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0" name="Google Shape;1590;p71"/>
            <p:cNvGrpSpPr/>
            <p:nvPr/>
          </p:nvGrpSpPr>
          <p:grpSpPr>
            <a:xfrm>
              <a:off x="3538" y="622"/>
              <a:ext cx="2200" cy="1475"/>
              <a:chOff x="3288" y="640"/>
              <a:chExt cx="2200" cy="1475"/>
            </a:xfrm>
          </p:grpSpPr>
          <p:grpSp>
            <p:nvGrpSpPr>
              <p:cNvPr id="1591" name="Google Shape;1591;p71"/>
              <p:cNvGrpSpPr/>
              <p:nvPr/>
            </p:nvGrpSpPr>
            <p:grpSpPr>
              <a:xfrm>
                <a:off x="3347" y="1088"/>
                <a:ext cx="194" cy="102"/>
                <a:chOff x="3347" y="1088"/>
                <a:chExt cx="194" cy="102"/>
              </a:xfrm>
            </p:grpSpPr>
            <p:pic>
              <p:nvPicPr>
                <p:cNvPr descr="images780" id="1592" name="Google Shape;1592;p7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3347" y="1088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593" name="Google Shape;1593;p71"/>
                <p:cNvCxnSpPr/>
                <p:nvPr/>
              </p:nvCxnSpPr>
              <p:spPr>
                <a:xfrm rot="10800000">
                  <a:off x="3449" y="1143"/>
                  <a:ext cx="92" cy="0"/>
                </a:xfrm>
                <a:prstGeom prst="straightConnector1">
                  <a:avLst/>
                </a:prstGeom>
                <a:noFill/>
                <a:ln cap="sq" cmpd="sng" w="1270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med" w="med" type="stealth"/>
                </a:ln>
              </p:spPr>
            </p:cxnSp>
          </p:grpSp>
          <p:grpSp>
            <p:nvGrpSpPr>
              <p:cNvPr id="1594" name="Google Shape;1594;p71"/>
              <p:cNvGrpSpPr/>
              <p:nvPr/>
            </p:nvGrpSpPr>
            <p:grpSpPr>
              <a:xfrm>
                <a:off x="3288" y="640"/>
                <a:ext cx="2200" cy="1475"/>
                <a:chOff x="3288" y="640"/>
                <a:chExt cx="2200" cy="1475"/>
              </a:xfrm>
            </p:grpSpPr>
            <p:sp>
              <p:nvSpPr>
                <p:cNvPr id="1595" name="Google Shape;1595;p71"/>
                <p:cNvSpPr/>
                <p:nvPr/>
              </p:nvSpPr>
              <p:spPr>
                <a:xfrm>
                  <a:off x="3295" y="684"/>
                  <a:ext cx="207" cy="1388"/>
                </a:xfrm>
                <a:prstGeom prst="rect">
                  <a:avLst/>
                </a:prstGeom>
                <a:noFill/>
                <a:ln cap="sq" cmpd="sng" w="25400">
                  <a:solidFill>
                    <a:schemeClr val="l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800" lIns="90000" spcFirstLastPara="1" rIns="90000" wrap="square" tIns="468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6" name="Google Shape;1596;p71"/>
                <p:cNvSpPr txBox="1"/>
                <p:nvPr/>
              </p:nvSpPr>
              <p:spPr>
                <a:xfrm>
                  <a:off x="3288" y="1884"/>
                  <a:ext cx="214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800" lIns="90000" spcFirstLastPara="1" rIns="90000" wrap="square" tIns="4680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rgbClr val="80808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…</a:t>
                  </a:r>
                  <a:endParaRPr b="1" sz="1800">
                    <a:solidFill>
                      <a:srgbClr val="80808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97" name="Google Shape;1597;p71"/>
                <p:cNvGrpSpPr/>
                <p:nvPr/>
              </p:nvGrpSpPr>
              <p:grpSpPr>
                <a:xfrm>
                  <a:off x="3346" y="1211"/>
                  <a:ext cx="1381" cy="102"/>
                  <a:chOff x="1324" y="1484"/>
                  <a:chExt cx="2025" cy="150"/>
                </a:xfrm>
              </p:grpSpPr>
              <p:pic>
                <p:nvPicPr>
                  <p:cNvPr descr="images068" id="1598" name="Google Shape;1598;p71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1324" y="1484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599" name="Google Shape;1599;p71"/>
                  <p:cNvGrpSpPr/>
                  <p:nvPr/>
                </p:nvGrpSpPr>
                <p:grpSpPr>
                  <a:xfrm>
                    <a:off x="1633" y="1484"/>
                    <a:ext cx="1716" cy="150"/>
                    <a:chOff x="-106" y="-823"/>
                    <a:chExt cx="1716" cy="150"/>
                  </a:xfrm>
                </p:grpSpPr>
                <p:pic>
                  <p:nvPicPr>
                    <p:cNvPr descr="images_FVinCC068_005" id="1600" name="Google Shape;1600;p71"/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64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068_006" id="1601" name="Google Shape;1601;p71"/>
                    <p:cNvPicPr preferRelativeResize="0"/>
                    <p:nvPr/>
                  </p:nvPicPr>
                  <p:blipFill rotWithShape="1">
                    <a:blip r:embed="rId6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-106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068_007" id="1602" name="Google Shape;1602;p71"/>
                    <p:cNvPicPr preferRelativeResize="0"/>
                    <p:nvPr/>
                  </p:nvPicPr>
                  <p:blipFill rotWithShape="1">
                    <a:blip r:embed="rId7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240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068_008" id="1603" name="Google Shape;1603;p71"/>
                    <p:cNvPicPr preferRelativeResize="0"/>
                    <p:nvPr/>
                  </p:nvPicPr>
                  <p:blipFill rotWithShape="1">
                    <a:blip r:embed="rId8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13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068_009" id="1604" name="Google Shape;1604;p71"/>
                    <p:cNvPicPr preferRelativeResize="0"/>
                    <p:nvPr/>
                  </p:nvPicPr>
                  <p:blipFill rotWithShape="1">
                    <a:blip r:embed="rId9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89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068_000" id="1605" name="Google Shape;1605;p71"/>
                    <p:cNvPicPr preferRelativeResize="0"/>
                    <p:nvPr/>
                  </p:nvPicPr>
                  <p:blipFill rotWithShape="1">
                    <a:blip r:embed="rId10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763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068_001" id="1606" name="Google Shape;1606;p71"/>
                    <p:cNvPicPr preferRelativeResize="0"/>
                    <p:nvPr/>
                  </p:nvPicPr>
                  <p:blipFill rotWithShape="1">
                    <a:blip r:embed="rId1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934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068_002" id="1607" name="Google Shape;1607;p71"/>
                    <p:cNvPicPr preferRelativeResize="0"/>
                    <p:nvPr/>
                  </p:nvPicPr>
                  <p:blipFill rotWithShape="1">
                    <a:blip r:embed="rId12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1108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068_003" id="1608" name="Google Shape;1608;p71"/>
                    <p:cNvPicPr preferRelativeResize="0"/>
                    <p:nvPr/>
                  </p:nvPicPr>
                  <p:blipFill rotWithShape="1">
                    <a:blip r:embed="rId1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1283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068_004" id="1609" name="Google Shape;1609;p71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1460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cxnSp>
                <p:nvCxnSpPr>
                  <p:cNvPr id="1610" name="Google Shape;1610;p71"/>
                  <p:cNvCxnSpPr/>
                  <p:nvPr/>
                </p:nvCxnSpPr>
                <p:spPr>
                  <a:xfrm rot="10800000">
                    <a:off x="1474" y="1563"/>
                    <a:ext cx="136" cy="0"/>
                  </a:xfrm>
                  <a:prstGeom prst="straightConnector1">
                    <a:avLst/>
                  </a:prstGeom>
                  <a:noFill/>
                  <a:ln cap="sq" cmpd="sng" w="127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</p:grpSp>
            <p:grpSp>
              <p:nvGrpSpPr>
                <p:cNvPr id="1611" name="Google Shape;1611;p71"/>
                <p:cNvGrpSpPr/>
                <p:nvPr/>
              </p:nvGrpSpPr>
              <p:grpSpPr>
                <a:xfrm>
                  <a:off x="3348" y="1335"/>
                  <a:ext cx="1021" cy="102"/>
                  <a:chOff x="1324" y="1666"/>
                  <a:chExt cx="1503" cy="150"/>
                </a:xfrm>
              </p:grpSpPr>
              <p:pic>
                <p:nvPicPr>
                  <p:cNvPr descr="images587" id="1612" name="Google Shape;1612;p71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 b="0" l="0" r="0" t="0"/>
                  <a:stretch/>
                </p:blipFill>
                <p:spPr>
                  <a:xfrm>
                    <a:off x="1324" y="1666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613" name="Google Shape;1613;p71"/>
                  <p:cNvGrpSpPr/>
                  <p:nvPr/>
                </p:nvGrpSpPr>
                <p:grpSpPr>
                  <a:xfrm>
                    <a:off x="1633" y="1666"/>
                    <a:ext cx="1194" cy="150"/>
                    <a:chOff x="4680" y="-186"/>
                    <a:chExt cx="1194" cy="150"/>
                  </a:xfrm>
                </p:grpSpPr>
                <p:pic>
                  <p:nvPicPr>
                    <p:cNvPr descr="images_FVinCC587_003" id="1614" name="Google Shape;1614;p71"/>
                    <p:cNvPicPr preferRelativeResize="0"/>
                    <p:nvPr/>
                  </p:nvPicPr>
                  <p:blipFill rotWithShape="1">
                    <a:blip r:embed="rId16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680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87_004" id="1615" name="Google Shape;1615;p71"/>
                    <p:cNvPicPr preferRelativeResize="0"/>
                    <p:nvPr/>
                  </p:nvPicPr>
                  <p:blipFill rotWithShape="1">
                    <a:blip r:embed="rId17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853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87_005" id="1616" name="Google Shape;1616;p71"/>
                    <p:cNvPicPr preferRelativeResize="0"/>
                    <p:nvPr/>
                  </p:nvPicPr>
                  <p:blipFill rotWithShape="1">
                    <a:blip r:embed="rId18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027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87_006" id="1617" name="Google Shape;1617;p71"/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04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87_000" id="1618" name="Google Shape;1618;p71"/>
                    <p:cNvPicPr preferRelativeResize="0"/>
                    <p:nvPr/>
                  </p:nvPicPr>
                  <p:blipFill rotWithShape="1">
                    <a:blip r:embed="rId20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378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87_001" id="1619" name="Google Shape;1619;p71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553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87_002" id="1620" name="Google Shape;1620;p71"/>
                    <p:cNvPicPr preferRelativeResize="0"/>
                    <p:nvPr/>
                  </p:nvPicPr>
                  <p:blipFill rotWithShape="1">
                    <a:blip r:embed="rId22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724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cxnSp>
                <p:nvCxnSpPr>
                  <p:cNvPr id="1621" name="Google Shape;1621;p71"/>
                  <p:cNvCxnSpPr/>
                  <p:nvPr/>
                </p:nvCxnSpPr>
                <p:spPr>
                  <a:xfrm rot="10800000">
                    <a:off x="1474" y="1743"/>
                    <a:ext cx="136" cy="0"/>
                  </a:xfrm>
                  <a:prstGeom prst="straightConnector1">
                    <a:avLst/>
                  </a:prstGeom>
                  <a:noFill/>
                  <a:ln cap="sq" cmpd="sng" w="127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</p:grpSp>
            <p:grpSp>
              <p:nvGrpSpPr>
                <p:cNvPr id="1622" name="Google Shape;1622;p71"/>
                <p:cNvGrpSpPr/>
                <p:nvPr/>
              </p:nvGrpSpPr>
              <p:grpSpPr>
                <a:xfrm>
                  <a:off x="3346" y="1454"/>
                  <a:ext cx="788" cy="102"/>
                  <a:chOff x="1324" y="1841"/>
                  <a:chExt cx="1157" cy="150"/>
                </a:xfrm>
              </p:grpSpPr>
              <p:pic>
                <p:nvPicPr>
                  <p:cNvPr descr="images511" id="1623" name="Google Shape;1623;p71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 b="0" l="0" r="0" t="0"/>
                  <a:stretch/>
                </p:blipFill>
                <p:spPr>
                  <a:xfrm>
                    <a:off x="1324" y="1841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624" name="Google Shape;1624;p71"/>
                  <p:cNvGrpSpPr/>
                  <p:nvPr/>
                </p:nvGrpSpPr>
                <p:grpSpPr>
                  <a:xfrm>
                    <a:off x="1633" y="1841"/>
                    <a:ext cx="848" cy="150"/>
                    <a:chOff x="2281" y="-786"/>
                    <a:chExt cx="848" cy="150"/>
                  </a:xfrm>
                </p:grpSpPr>
                <p:pic>
                  <p:nvPicPr>
                    <p:cNvPr descr="images_FVinCC511_002" id="1625" name="Google Shape;1625;p71"/>
                    <p:cNvPicPr preferRelativeResize="0"/>
                    <p:nvPr/>
                  </p:nvPicPr>
                  <p:blipFill rotWithShape="1">
                    <a:blip r:embed="rId24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2281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11_003" id="1626" name="Google Shape;1626;p71"/>
                    <p:cNvPicPr preferRelativeResize="0"/>
                    <p:nvPr/>
                  </p:nvPicPr>
                  <p:blipFill rotWithShape="1">
                    <a:blip r:embed="rId25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2454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11_004" id="1627" name="Google Shape;1627;p71"/>
                    <p:cNvPicPr preferRelativeResize="0"/>
                    <p:nvPr/>
                  </p:nvPicPr>
                  <p:blipFill rotWithShape="1">
                    <a:blip r:embed="rId26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2627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11_000" id="1628" name="Google Shape;1628;p71"/>
                    <p:cNvPicPr preferRelativeResize="0"/>
                    <p:nvPr/>
                  </p:nvPicPr>
                  <p:blipFill rotWithShape="1">
                    <a:blip r:embed="rId27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2803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511_001" id="1629" name="Google Shape;1629;p71"/>
                    <p:cNvPicPr preferRelativeResize="0"/>
                    <p:nvPr/>
                  </p:nvPicPr>
                  <p:blipFill rotWithShape="1">
                    <a:blip r:embed="rId28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2979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cxnSp>
                <p:nvCxnSpPr>
                  <p:cNvPr id="1630" name="Google Shape;1630;p71"/>
                  <p:cNvCxnSpPr/>
                  <p:nvPr/>
                </p:nvCxnSpPr>
                <p:spPr>
                  <a:xfrm rot="10800000">
                    <a:off x="1474" y="1919"/>
                    <a:ext cx="136" cy="0"/>
                  </a:xfrm>
                  <a:prstGeom prst="straightConnector1">
                    <a:avLst/>
                  </a:prstGeom>
                  <a:noFill/>
                  <a:ln cap="sq" cmpd="sng" w="127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</p:grpSp>
            <p:grpSp>
              <p:nvGrpSpPr>
                <p:cNvPr id="1631" name="Google Shape;1631;p71"/>
                <p:cNvGrpSpPr/>
                <p:nvPr/>
              </p:nvGrpSpPr>
              <p:grpSpPr>
                <a:xfrm>
                  <a:off x="3346" y="1570"/>
                  <a:ext cx="906" cy="102"/>
                  <a:chOff x="1324" y="2011"/>
                  <a:chExt cx="1333" cy="150"/>
                </a:xfrm>
              </p:grpSpPr>
              <p:grpSp>
                <p:nvGrpSpPr>
                  <p:cNvPr id="1632" name="Google Shape;1632;p71"/>
                  <p:cNvGrpSpPr/>
                  <p:nvPr/>
                </p:nvGrpSpPr>
                <p:grpSpPr>
                  <a:xfrm>
                    <a:off x="1633" y="2011"/>
                    <a:ext cx="1024" cy="150"/>
                    <a:chOff x="586" y="-318"/>
                    <a:chExt cx="1024" cy="150"/>
                  </a:xfrm>
                </p:grpSpPr>
                <p:pic>
                  <p:nvPicPr>
                    <p:cNvPr descr="images_FVinCC192_003" id="1633" name="Google Shape;1633;p71"/>
                    <p:cNvPicPr preferRelativeResize="0"/>
                    <p:nvPr/>
                  </p:nvPicPr>
                  <p:blipFill rotWithShape="1">
                    <a:blip r:embed="rId29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86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192_004" id="1634" name="Google Shape;1634;p71"/>
                    <p:cNvPicPr preferRelativeResize="0"/>
                    <p:nvPr/>
                  </p:nvPicPr>
                  <p:blipFill rotWithShape="1">
                    <a:blip r:embed="rId30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762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192_005" id="1635" name="Google Shape;1635;p71"/>
                    <p:cNvPicPr preferRelativeResize="0"/>
                    <p:nvPr/>
                  </p:nvPicPr>
                  <p:blipFill rotWithShape="1">
                    <a:blip r:embed="rId3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934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192_000" id="1636" name="Google Shape;1636;p71"/>
                    <p:cNvPicPr preferRelativeResize="0"/>
                    <p:nvPr/>
                  </p:nvPicPr>
                  <p:blipFill rotWithShape="1">
                    <a:blip r:embed="rId32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1108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192_001" id="1637" name="Google Shape;1637;p71"/>
                    <p:cNvPicPr preferRelativeResize="0"/>
                    <p:nvPr/>
                  </p:nvPicPr>
                  <p:blipFill rotWithShape="1">
                    <a:blip r:embed="rId3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1283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192_002" id="1638" name="Google Shape;1638;p71"/>
                    <p:cNvPicPr preferRelativeResize="0"/>
                    <p:nvPr/>
                  </p:nvPicPr>
                  <p:blipFill rotWithShape="1">
                    <a:blip r:embed="rId34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1460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descr="images192" id="1639" name="Google Shape;1639;p71"/>
                  <p:cNvPicPr preferRelativeResize="0"/>
                  <p:nvPr/>
                </p:nvPicPr>
                <p:blipFill rotWithShape="1">
                  <a:blip r:embed="rId35">
                    <a:alphaModFix/>
                  </a:blip>
                  <a:srcRect b="0" l="0" r="0" t="0"/>
                  <a:stretch/>
                </p:blipFill>
                <p:spPr>
                  <a:xfrm>
                    <a:off x="1324" y="2011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640" name="Google Shape;1640;p71"/>
                  <p:cNvCxnSpPr/>
                  <p:nvPr/>
                </p:nvCxnSpPr>
                <p:spPr>
                  <a:xfrm rot="10800000">
                    <a:off x="1474" y="2092"/>
                    <a:ext cx="136" cy="0"/>
                  </a:xfrm>
                  <a:prstGeom prst="straightConnector1">
                    <a:avLst/>
                  </a:prstGeom>
                  <a:noFill/>
                  <a:ln cap="sq" cmpd="sng" w="127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</p:grpSp>
            <p:grpSp>
              <p:nvGrpSpPr>
                <p:cNvPr id="1641" name="Google Shape;1641;p71"/>
                <p:cNvGrpSpPr/>
                <p:nvPr/>
              </p:nvGrpSpPr>
              <p:grpSpPr>
                <a:xfrm>
                  <a:off x="3350" y="1693"/>
                  <a:ext cx="430" cy="102"/>
                  <a:chOff x="1324" y="2193"/>
                  <a:chExt cx="630" cy="150"/>
                </a:xfrm>
              </p:grpSpPr>
              <p:grpSp>
                <p:nvGrpSpPr>
                  <p:cNvPr id="1642" name="Google Shape;1642;p71"/>
                  <p:cNvGrpSpPr/>
                  <p:nvPr/>
                </p:nvGrpSpPr>
                <p:grpSpPr>
                  <a:xfrm>
                    <a:off x="1633" y="2193"/>
                    <a:ext cx="321" cy="150"/>
                    <a:chOff x="4351" y="-324"/>
                    <a:chExt cx="321" cy="150"/>
                  </a:xfrm>
                </p:grpSpPr>
                <p:pic>
                  <p:nvPicPr>
                    <p:cNvPr descr="images_FVinCC204_000" id="1643" name="Google Shape;1643;p71"/>
                    <p:cNvPicPr preferRelativeResize="0"/>
                    <p:nvPr/>
                  </p:nvPicPr>
                  <p:blipFill rotWithShape="1">
                    <a:blip r:embed="rId36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351" y="-324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204_001" id="1644" name="Google Shape;1644;p71"/>
                    <p:cNvPicPr preferRelativeResize="0"/>
                    <p:nvPr/>
                  </p:nvPicPr>
                  <p:blipFill rotWithShape="1">
                    <a:blip r:embed="rId37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522" y="-324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descr="images204" id="1645" name="Google Shape;1645;p71"/>
                  <p:cNvPicPr preferRelativeResize="0"/>
                  <p:nvPr/>
                </p:nvPicPr>
                <p:blipFill rotWithShape="1">
                  <a:blip r:embed="rId38">
                    <a:alphaModFix/>
                  </a:blip>
                  <a:srcRect b="0" l="0" r="0" t="0"/>
                  <a:stretch/>
                </p:blipFill>
                <p:spPr>
                  <a:xfrm>
                    <a:off x="1324" y="2193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646" name="Google Shape;1646;p71"/>
                  <p:cNvCxnSpPr/>
                  <p:nvPr/>
                </p:nvCxnSpPr>
                <p:spPr>
                  <a:xfrm rot="10800000">
                    <a:off x="1474" y="2269"/>
                    <a:ext cx="136" cy="0"/>
                  </a:xfrm>
                  <a:prstGeom prst="straightConnector1">
                    <a:avLst/>
                  </a:prstGeom>
                  <a:noFill/>
                  <a:ln cap="sq" cmpd="sng" w="127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</p:grpSp>
            <p:grpSp>
              <p:nvGrpSpPr>
                <p:cNvPr id="1647" name="Google Shape;1647;p71"/>
                <p:cNvGrpSpPr/>
                <p:nvPr/>
              </p:nvGrpSpPr>
              <p:grpSpPr>
                <a:xfrm>
                  <a:off x="3349" y="1810"/>
                  <a:ext cx="665" cy="102"/>
                  <a:chOff x="1324" y="2364"/>
                  <a:chExt cx="978" cy="150"/>
                </a:xfrm>
              </p:grpSpPr>
              <p:grpSp>
                <p:nvGrpSpPr>
                  <p:cNvPr id="1648" name="Google Shape;1648;p71"/>
                  <p:cNvGrpSpPr/>
                  <p:nvPr/>
                </p:nvGrpSpPr>
                <p:grpSpPr>
                  <a:xfrm>
                    <a:off x="1633" y="2364"/>
                    <a:ext cx="669" cy="150"/>
                    <a:chOff x="487" y="108"/>
                    <a:chExt cx="669" cy="150"/>
                  </a:xfrm>
                </p:grpSpPr>
                <p:pic>
                  <p:nvPicPr>
                    <p:cNvPr descr="images_FVinCC690_002" id="1649" name="Google Shape;1649;p71"/>
                    <p:cNvPicPr preferRelativeResize="0"/>
                    <p:nvPr/>
                  </p:nvPicPr>
                  <p:blipFill rotWithShape="1">
                    <a:blip r:embed="rId39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87" y="10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690_003" id="1650" name="Google Shape;1650;p71"/>
                    <p:cNvPicPr preferRelativeResize="0"/>
                    <p:nvPr/>
                  </p:nvPicPr>
                  <p:blipFill rotWithShape="1">
                    <a:blip r:embed="rId40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662" y="10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690_000" id="1651" name="Google Shape;1651;p71"/>
                    <p:cNvPicPr preferRelativeResize="0"/>
                    <p:nvPr/>
                  </p:nvPicPr>
                  <p:blipFill rotWithShape="1">
                    <a:blip r:embed="rId4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836" y="10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690_001" id="1652" name="Google Shape;1652;p71"/>
                    <p:cNvPicPr preferRelativeResize="0"/>
                    <p:nvPr/>
                  </p:nvPicPr>
                  <p:blipFill rotWithShape="1">
                    <a:blip r:embed="rId42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1006" y="10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descr="images690" id="1653" name="Google Shape;1653;p71"/>
                  <p:cNvPicPr preferRelativeResize="0"/>
                  <p:nvPr/>
                </p:nvPicPr>
                <p:blipFill rotWithShape="1">
                  <a:blip r:embed="rId43">
                    <a:alphaModFix/>
                  </a:blip>
                  <a:srcRect b="0" l="0" r="0" t="0"/>
                  <a:stretch/>
                </p:blipFill>
                <p:spPr>
                  <a:xfrm>
                    <a:off x="1324" y="2364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654" name="Google Shape;1654;p71"/>
                  <p:cNvCxnSpPr/>
                  <p:nvPr/>
                </p:nvCxnSpPr>
                <p:spPr>
                  <a:xfrm rot="10800000">
                    <a:off x="1474" y="2445"/>
                    <a:ext cx="136" cy="0"/>
                  </a:xfrm>
                  <a:prstGeom prst="straightConnector1">
                    <a:avLst/>
                  </a:prstGeom>
                  <a:noFill/>
                  <a:ln cap="sq" cmpd="sng" w="127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</p:grpSp>
            <p:grpSp>
              <p:nvGrpSpPr>
                <p:cNvPr id="1655" name="Google Shape;1655;p71"/>
                <p:cNvGrpSpPr/>
                <p:nvPr/>
              </p:nvGrpSpPr>
              <p:grpSpPr>
                <a:xfrm>
                  <a:off x="3347" y="867"/>
                  <a:ext cx="2141" cy="231"/>
                  <a:chOff x="3347" y="867"/>
                  <a:chExt cx="2141" cy="231"/>
                </a:xfrm>
              </p:grpSpPr>
              <p:pic>
                <p:nvPicPr>
                  <p:cNvPr descr="images770" id="1656" name="Google Shape;1656;p71"/>
                  <p:cNvPicPr preferRelativeResize="0"/>
                  <p:nvPr/>
                </p:nvPicPr>
                <p:blipFill rotWithShape="1">
                  <a:blip r:embed="rId44">
                    <a:alphaModFix/>
                  </a:blip>
                  <a:srcRect b="0" l="0" r="0" t="0"/>
                  <a:stretch/>
                </p:blipFill>
                <p:spPr>
                  <a:xfrm>
                    <a:off x="3347" y="971"/>
                    <a:ext cx="102" cy="1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657" name="Google Shape;1657;p71"/>
                  <p:cNvCxnSpPr/>
                  <p:nvPr/>
                </p:nvCxnSpPr>
                <p:spPr>
                  <a:xfrm rot="10800000">
                    <a:off x="3449" y="1024"/>
                    <a:ext cx="93" cy="0"/>
                  </a:xfrm>
                  <a:prstGeom prst="straightConnector1">
                    <a:avLst/>
                  </a:prstGeom>
                  <a:noFill/>
                  <a:ln cap="sq" cmpd="sng" w="127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  <p:grpSp>
                <p:nvGrpSpPr>
                  <p:cNvPr id="1658" name="Google Shape;1658;p71"/>
                  <p:cNvGrpSpPr/>
                  <p:nvPr/>
                </p:nvGrpSpPr>
                <p:grpSpPr>
                  <a:xfrm>
                    <a:off x="3557" y="867"/>
                    <a:ext cx="1931" cy="231"/>
                    <a:chOff x="3557" y="867"/>
                    <a:chExt cx="1931" cy="231"/>
                  </a:xfrm>
                </p:grpSpPr>
                <p:grpSp>
                  <p:nvGrpSpPr>
                    <p:cNvPr id="1659" name="Google Shape;1659;p71"/>
                    <p:cNvGrpSpPr/>
                    <p:nvPr/>
                  </p:nvGrpSpPr>
                  <p:grpSpPr>
                    <a:xfrm>
                      <a:off x="3557" y="971"/>
                      <a:ext cx="1762" cy="102"/>
                      <a:chOff x="3557" y="971"/>
                      <a:chExt cx="1762" cy="102"/>
                    </a:xfrm>
                  </p:grpSpPr>
                  <p:pic>
                    <p:nvPicPr>
                      <p:cNvPr descr="images_FVinCC770_042" id="1660" name="Google Shape;1660;p71"/>
                      <p:cNvPicPr preferRelativeResize="0"/>
                      <p:nvPr/>
                    </p:nvPicPr>
                    <p:blipFill rotWithShape="1">
                      <a:blip r:embed="rId4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557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43" id="1661" name="Google Shape;1661;p71"/>
                      <p:cNvPicPr preferRelativeResize="0"/>
                      <p:nvPr/>
                    </p:nvPicPr>
                    <p:blipFill rotWithShape="1">
                      <a:blip r:embed="rId4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681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44" id="1662" name="Google Shape;1662;p71"/>
                      <p:cNvPicPr preferRelativeResize="0"/>
                      <p:nvPr/>
                    </p:nvPicPr>
                    <p:blipFill rotWithShape="1">
                      <a:blip r:embed="rId4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00" y="971"/>
                        <a:ext cx="103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45" id="1663" name="Google Shape;1663;p71"/>
                      <p:cNvPicPr preferRelativeResize="0"/>
                      <p:nvPr/>
                    </p:nvPicPr>
                    <p:blipFill rotWithShape="1">
                      <a:blip r:embed="rId4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916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46" id="1664" name="Google Shape;1664;p71"/>
                      <p:cNvPicPr preferRelativeResize="0"/>
                      <p:nvPr/>
                    </p:nvPicPr>
                    <p:blipFill rotWithShape="1">
                      <a:blip r:embed="rId4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035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47" id="1665" name="Google Shape;1665;p71"/>
                      <p:cNvPicPr preferRelativeResize="0"/>
                      <p:nvPr/>
                    </p:nvPicPr>
                    <p:blipFill rotWithShape="1">
                      <a:blip r:embed="rId5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156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48" id="1666" name="Google Shape;1666;p71"/>
                      <p:cNvPicPr preferRelativeResize="0"/>
                      <p:nvPr/>
                    </p:nvPicPr>
                    <p:blipFill rotWithShape="1">
                      <a:blip r:embed="rId51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270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49" id="1667" name="Google Shape;1667;p71"/>
                      <p:cNvPicPr preferRelativeResize="0"/>
                      <p:nvPr/>
                    </p:nvPicPr>
                    <p:blipFill rotWithShape="1">
                      <a:blip r:embed="rId5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390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50" id="1668" name="Google Shape;1668;p71"/>
                      <p:cNvPicPr preferRelativeResize="0"/>
                      <p:nvPr/>
                    </p:nvPicPr>
                    <p:blipFill rotWithShape="1">
                      <a:blip r:embed="rId5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09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51" id="1669" name="Google Shape;1669;p71"/>
                      <p:cNvPicPr preferRelativeResize="0"/>
                      <p:nvPr/>
                    </p:nvPicPr>
                    <p:blipFill rotWithShape="1">
                      <a:blip r:embed="rId54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625" y="971"/>
                        <a:ext cx="103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52" id="1670" name="Google Shape;1670;p71"/>
                      <p:cNvPicPr preferRelativeResize="0"/>
                      <p:nvPr/>
                    </p:nvPicPr>
                    <p:blipFill rotWithShape="1">
                      <a:blip r:embed="rId5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746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53" id="1671" name="Google Shape;1671;p71"/>
                      <p:cNvPicPr preferRelativeResize="0"/>
                      <p:nvPr/>
                    </p:nvPicPr>
                    <p:blipFill rotWithShape="1">
                      <a:blip r:embed="rId5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865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54" id="1672" name="Google Shape;1672;p71"/>
                      <p:cNvPicPr preferRelativeResize="0"/>
                      <p:nvPr/>
                    </p:nvPicPr>
                    <p:blipFill rotWithShape="1">
                      <a:blip r:embed="rId5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981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55" id="1673" name="Google Shape;1673;p71"/>
                      <p:cNvPicPr preferRelativeResize="0"/>
                      <p:nvPr/>
                    </p:nvPicPr>
                    <p:blipFill rotWithShape="1">
                      <a:blip r:embed="rId5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100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770_056" id="1674" name="Google Shape;1674;p71"/>
                      <p:cNvPicPr preferRelativeResize="0"/>
                      <p:nvPr/>
                    </p:nvPicPr>
                    <p:blipFill rotWithShape="1">
                      <a:blip r:embed="rId5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217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sp>
                  <p:nvSpPr>
                    <p:cNvPr id="1675" name="Google Shape;1675;p71"/>
                    <p:cNvSpPr txBox="1"/>
                    <p:nvPr/>
                  </p:nvSpPr>
                  <p:spPr>
                    <a:xfrm>
                      <a:off x="5274" y="867"/>
                      <a:ext cx="214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6800" lIns="90000" spcFirstLastPara="1" rIns="90000" wrap="square" tIns="46800">
                      <a:sp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808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1" sz="1800">
                        <a:solidFill>
                          <a:srgbClr val="808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1676" name="Google Shape;1676;p71"/>
                <p:cNvGrpSpPr/>
                <p:nvPr/>
              </p:nvGrpSpPr>
              <p:grpSpPr>
                <a:xfrm>
                  <a:off x="3347" y="748"/>
                  <a:ext cx="2141" cy="231"/>
                  <a:chOff x="3347" y="748"/>
                  <a:chExt cx="2141" cy="231"/>
                </a:xfrm>
              </p:grpSpPr>
              <p:pic>
                <p:nvPicPr>
                  <p:cNvPr descr="images524" id="1677" name="Google Shape;1677;p71"/>
                  <p:cNvPicPr preferRelativeResize="0"/>
                  <p:nvPr/>
                </p:nvPicPr>
                <p:blipFill rotWithShape="1">
                  <a:blip r:embed="rId60">
                    <a:alphaModFix/>
                  </a:blip>
                  <a:srcRect b="0" l="0" r="0" t="0"/>
                  <a:stretch/>
                </p:blipFill>
                <p:spPr>
                  <a:xfrm>
                    <a:off x="3347" y="848"/>
                    <a:ext cx="102" cy="1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678" name="Google Shape;1678;p71"/>
                  <p:cNvCxnSpPr/>
                  <p:nvPr/>
                </p:nvCxnSpPr>
                <p:spPr>
                  <a:xfrm rot="10800000">
                    <a:off x="3449" y="901"/>
                    <a:ext cx="93" cy="0"/>
                  </a:xfrm>
                  <a:prstGeom prst="straightConnector1">
                    <a:avLst/>
                  </a:prstGeom>
                  <a:noFill/>
                  <a:ln cap="sq" cmpd="sng" w="127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  <p:grpSp>
                <p:nvGrpSpPr>
                  <p:cNvPr id="1679" name="Google Shape;1679;p71"/>
                  <p:cNvGrpSpPr/>
                  <p:nvPr/>
                </p:nvGrpSpPr>
                <p:grpSpPr>
                  <a:xfrm>
                    <a:off x="3557" y="748"/>
                    <a:ext cx="1931" cy="231"/>
                    <a:chOff x="3557" y="748"/>
                    <a:chExt cx="1931" cy="231"/>
                  </a:xfrm>
                </p:grpSpPr>
                <p:grpSp>
                  <p:nvGrpSpPr>
                    <p:cNvPr id="1680" name="Google Shape;1680;p71"/>
                    <p:cNvGrpSpPr/>
                    <p:nvPr/>
                  </p:nvGrpSpPr>
                  <p:grpSpPr>
                    <a:xfrm>
                      <a:off x="3557" y="848"/>
                      <a:ext cx="1759" cy="102"/>
                      <a:chOff x="3557" y="848"/>
                      <a:chExt cx="1759" cy="102"/>
                    </a:xfrm>
                  </p:grpSpPr>
                  <p:pic>
                    <p:nvPicPr>
                      <p:cNvPr descr="images_FVinCC524_014" id="1681" name="Google Shape;1681;p71"/>
                      <p:cNvPicPr preferRelativeResize="0"/>
                      <p:nvPr/>
                    </p:nvPicPr>
                    <p:blipFill rotWithShape="1">
                      <a:blip r:embed="rId61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557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15" id="1682" name="Google Shape;1682;p71"/>
                      <p:cNvPicPr preferRelativeResize="0"/>
                      <p:nvPr/>
                    </p:nvPicPr>
                    <p:blipFill rotWithShape="1">
                      <a:blip r:embed="rId6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673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16" id="1683" name="Google Shape;1683;p71"/>
                      <p:cNvPicPr preferRelativeResize="0"/>
                      <p:nvPr/>
                    </p:nvPicPr>
                    <p:blipFill rotWithShape="1">
                      <a:blip r:embed="rId6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792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17" id="1684" name="Google Shape;1684;p71"/>
                      <p:cNvPicPr preferRelativeResize="0"/>
                      <p:nvPr/>
                    </p:nvPicPr>
                    <p:blipFill rotWithShape="1">
                      <a:blip r:embed="rId64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913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18" id="1685" name="Google Shape;1685;p71"/>
                      <p:cNvPicPr preferRelativeResize="0"/>
                      <p:nvPr/>
                    </p:nvPicPr>
                    <p:blipFill rotWithShape="1">
                      <a:blip r:embed="rId6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030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19" id="1686" name="Google Shape;1686;p71"/>
                      <p:cNvPicPr preferRelativeResize="0"/>
                      <p:nvPr/>
                    </p:nvPicPr>
                    <p:blipFill rotWithShape="1">
                      <a:blip r:embed="rId6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150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20" id="1687" name="Google Shape;1687;p71"/>
                      <p:cNvPicPr preferRelativeResize="0"/>
                      <p:nvPr/>
                    </p:nvPicPr>
                    <p:blipFill rotWithShape="1">
                      <a:blip r:embed="rId6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268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21" id="1688" name="Google Shape;1688;p71"/>
                      <p:cNvPicPr preferRelativeResize="0"/>
                      <p:nvPr/>
                    </p:nvPicPr>
                    <p:blipFill rotWithShape="1">
                      <a:blip r:embed="rId6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386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22" id="1689" name="Google Shape;1689;p71"/>
                      <p:cNvPicPr preferRelativeResize="0"/>
                      <p:nvPr/>
                    </p:nvPicPr>
                    <p:blipFill rotWithShape="1">
                      <a:blip r:embed="rId6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04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23" id="1690" name="Google Shape;1690;p71"/>
                      <p:cNvPicPr preferRelativeResize="0"/>
                      <p:nvPr/>
                    </p:nvPicPr>
                    <p:blipFill rotWithShape="1">
                      <a:blip r:embed="rId7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623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24" id="1691" name="Google Shape;1691;p71"/>
                      <p:cNvPicPr preferRelativeResize="0"/>
                      <p:nvPr/>
                    </p:nvPicPr>
                    <p:blipFill rotWithShape="1">
                      <a:blip r:embed="rId71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741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25" id="1692" name="Google Shape;1692;p71"/>
                      <p:cNvPicPr preferRelativeResize="0"/>
                      <p:nvPr/>
                    </p:nvPicPr>
                    <p:blipFill rotWithShape="1">
                      <a:blip r:embed="rId7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860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26" id="1693" name="Google Shape;1693;p71"/>
                      <p:cNvPicPr preferRelativeResize="0"/>
                      <p:nvPr/>
                    </p:nvPicPr>
                    <p:blipFill rotWithShape="1">
                      <a:blip r:embed="rId7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975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27" id="1694" name="Google Shape;1694;p71"/>
                      <p:cNvPicPr preferRelativeResize="0"/>
                      <p:nvPr/>
                    </p:nvPicPr>
                    <p:blipFill rotWithShape="1">
                      <a:blip r:embed="rId74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094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524_028" id="1695" name="Google Shape;1695;p71"/>
                      <p:cNvPicPr preferRelativeResize="0"/>
                      <p:nvPr/>
                    </p:nvPicPr>
                    <p:blipFill rotWithShape="1">
                      <a:blip r:embed="rId7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214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sp>
                  <p:nvSpPr>
                    <p:cNvPr id="1696" name="Google Shape;1696;p71"/>
                    <p:cNvSpPr txBox="1"/>
                    <p:nvPr/>
                  </p:nvSpPr>
                  <p:spPr>
                    <a:xfrm>
                      <a:off x="5274" y="748"/>
                      <a:ext cx="214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6800" lIns="90000" spcFirstLastPara="1" rIns="90000" wrap="square" tIns="46800">
                      <a:sp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808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1" sz="1800">
                        <a:solidFill>
                          <a:srgbClr val="808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1697" name="Google Shape;1697;p71"/>
                <p:cNvGrpSpPr/>
                <p:nvPr/>
              </p:nvGrpSpPr>
              <p:grpSpPr>
                <a:xfrm>
                  <a:off x="3347" y="640"/>
                  <a:ext cx="2141" cy="231"/>
                  <a:chOff x="3347" y="640"/>
                  <a:chExt cx="2141" cy="231"/>
                </a:xfrm>
              </p:grpSpPr>
              <p:pic>
                <p:nvPicPr>
                  <p:cNvPr descr="images800" id="1698" name="Google Shape;1698;p71"/>
                  <p:cNvPicPr preferRelativeResize="0"/>
                  <p:nvPr/>
                </p:nvPicPr>
                <p:blipFill rotWithShape="1">
                  <a:blip r:embed="rId76">
                    <a:alphaModFix/>
                  </a:blip>
                  <a:srcRect b="0" l="0" r="0" t="0"/>
                  <a:stretch/>
                </p:blipFill>
                <p:spPr>
                  <a:xfrm>
                    <a:off x="3347" y="738"/>
                    <a:ext cx="102" cy="1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699" name="Google Shape;1699;p71"/>
                  <p:cNvCxnSpPr/>
                  <p:nvPr/>
                </p:nvCxnSpPr>
                <p:spPr>
                  <a:xfrm rot="10800000">
                    <a:off x="3449" y="791"/>
                    <a:ext cx="93" cy="0"/>
                  </a:xfrm>
                  <a:prstGeom prst="straightConnector1">
                    <a:avLst/>
                  </a:prstGeom>
                  <a:noFill/>
                  <a:ln cap="sq" cmpd="sng" w="1270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med" w="med" type="stealth"/>
                  </a:ln>
                </p:spPr>
              </p:cxnSp>
              <p:grpSp>
                <p:nvGrpSpPr>
                  <p:cNvPr id="1700" name="Google Shape;1700;p71"/>
                  <p:cNvGrpSpPr/>
                  <p:nvPr/>
                </p:nvGrpSpPr>
                <p:grpSpPr>
                  <a:xfrm>
                    <a:off x="3557" y="640"/>
                    <a:ext cx="1931" cy="231"/>
                    <a:chOff x="3557" y="640"/>
                    <a:chExt cx="1931" cy="231"/>
                  </a:xfrm>
                </p:grpSpPr>
                <p:grpSp>
                  <p:nvGrpSpPr>
                    <p:cNvPr id="1701" name="Google Shape;1701;p71"/>
                    <p:cNvGrpSpPr/>
                    <p:nvPr/>
                  </p:nvGrpSpPr>
                  <p:grpSpPr>
                    <a:xfrm>
                      <a:off x="3557" y="738"/>
                      <a:ext cx="1761" cy="102"/>
                      <a:chOff x="3557" y="738"/>
                      <a:chExt cx="1761" cy="102"/>
                    </a:xfrm>
                  </p:grpSpPr>
                  <p:pic>
                    <p:nvPicPr>
                      <p:cNvPr descr="images_FVinCC800_019" id="1702" name="Google Shape;1702;p71"/>
                      <p:cNvPicPr preferRelativeResize="0"/>
                      <p:nvPr/>
                    </p:nvPicPr>
                    <p:blipFill rotWithShape="1">
                      <a:blip r:embed="rId7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55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20" id="1703" name="Google Shape;1703;p71"/>
                      <p:cNvPicPr preferRelativeResize="0"/>
                      <p:nvPr/>
                    </p:nvPicPr>
                    <p:blipFill rotWithShape="1">
                      <a:blip r:embed="rId7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67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21" id="1704" name="Google Shape;1704;p71"/>
                      <p:cNvPicPr preferRelativeResize="0"/>
                      <p:nvPr/>
                    </p:nvPicPr>
                    <p:blipFill rotWithShape="1">
                      <a:blip r:embed="rId7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793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0" id="1705" name="Google Shape;1705;p71"/>
                      <p:cNvPicPr preferRelativeResize="0"/>
                      <p:nvPr/>
                    </p:nvPicPr>
                    <p:blipFill rotWithShape="1">
                      <a:blip r:embed="rId8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913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1" id="1706" name="Google Shape;1706;p71"/>
                      <p:cNvPicPr preferRelativeResize="0"/>
                      <p:nvPr/>
                    </p:nvPicPr>
                    <p:blipFill rotWithShape="1">
                      <a:blip r:embed="rId81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032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2" id="1707" name="Google Shape;1707;p71"/>
                      <p:cNvPicPr preferRelativeResize="0"/>
                      <p:nvPr/>
                    </p:nvPicPr>
                    <p:blipFill rotWithShape="1">
                      <a:blip r:embed="rId8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148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3" id="1708" name="Google Shape;1708;p71"/>
                      <p:cNvPicPr preferRelativeResize="0"/>
                      <p:nvPr/>
                    </p:nvPicPr>
                    <p:blipFill rotWithShape="1">
                      <a:blip r:embed="rId8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26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4" id="1709" name="Google Shape;1709;p71"/>
                      <p:cNvPicPr preferRelativeResize="0"/>
                      <p:nvPr/>
                    </p:nvPicPr>
                    <p:blipFill rotWithShape="1">
                      <a:blip r:embed="rId84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385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5" id="1710" name="Google Shape;1710;p71"/>
                      <p:cNvPicPr preferRelativeResize="0"/>
                      <p:nvPr/>
                    </p:nvPicPr>
                    <p:blipFill rotWithShape="1">
                      <a:blip r:embed="rId8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02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6" id="1711" name="Google Shape;1711;p71"/>
                      <p:cNvPicPr preferRelativeResize="0"/>
                      <p:nvPr/>
                    </p:nvPicPr>
                    <p:blipFill rotWithShape="1">
                      <a:blip r:embed="rId8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622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7" id="1712" name="Google Shape;1712;p71"/>
                      <p:cNvPicPr preferRelativeResize="0"/>
                      <p:nvPr/>
                    </p:nvPicPr>
                    <p:blipFill rotWithShape="1">
                      <a:blip r:embed="rId8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741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8" id="1713" name="Google Shape;1713;p71"/>
                      <p:cNvPicPr preferRelativeResize="0"/>
                      <p:nvPr/>
                    </p:nvPicPr>
                    <p:blipFill rotWithShape="1">
                      <a:blip r:embed="rId8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85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09" id="1714" name="Google Shape;1714;p71"/>
                      <p:cNvPicPr preferRelativeResize="0"/>
                      <p:nvPr/>
                    </p:nvPicPr>
                    <p:blipFill rotWithShape="1">
                      <a:blip r:embed="rId8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976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10" id="1715" name="Google Shape;1715;p71"/>
                      <p:cNvPicPr preferRelativeResize="0"/>
                      <p:nvPr/>
                    </p:nvPicPr>
                    <p:blipFill rotWithShape="1">
                      <a:blip r:embed="rId9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09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descr="images_FVinCC800_011" id="1716" name="Google Shape;1716;p71"/>
                      <p:cNvPicPr preferRelativeResize="0"/>
                      <p:nvPr/>
                    </p:nvPicPr>
                    <p:blipFill rotWithShape="1">
                      <a:blip r:embed="rId91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215" y="738"/>
                        <a:ext cx="103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sp>
                  <p:nvSpPr>
                    <p:cNvPr id="1717" name="Google Shape;1717;p71"/>
                    <p:cNvSpPr txBox="1"/>
                    <p:nvPr/>
                  </p:nvSpPr>
                  <p:spPr>
                    <a:xfrm>
                      <a:off x="5274" y="640"/>
                      <a:ext cx="214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6800" lIns="90000" spcFirstLastPara="1" rIns="90000" wrap="square" tIns="46800">
                      <a:sp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808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b="1" sz="1800">
                        <a:solidFill>
                          <a:srgbClr val="808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1718" name="Google Shape;1718;p71"/>
                <p:cNvGrpSpPr/>
                <p:nvPr/>
              </p:nvGrpSpPr>
              <p:grpSpPr>
                <a:xfrm>
                  <a:off x="3557" y="980"/>
                  <a:ext cx="1931" cy="231"/>
                  <a:chOff x="3557" y="980"/>
                  <a:chExt cx="1931" cy="231"/>
                </a:xfrm>
              </p:grpSpPr>
              <p:grpSp>
                <p:nvGrpSpPr>
                  <p:cNvPr id="1719" name="Google Shape;1719;p71"/>
                  <p:cNvGrpSpPr/>
                  <p:nvPr/>
                </p:nvGrpSpPr>
                <p:grpSpPr>
                  <a:xfrm>
                    <a:off x="3557" y="1088"/>
                    <a:ext cx="1762" cy="102"/>
                    <a:chOff x="3557" y="1088"/>
                    <a:chExt cx="1762" cy="102"/>
                  </a:xfrm>
                </p:grpSpPr>
                <p:pic>
                  <p:nvPicPr>
                    <p:cNvPr descr="images_FVinCC780_003" id="1720" name="Google Shape;1720;p71"/>
                    <p:cNvPicPr preferRelativeResize="0"/>
                    <p:nvPr/>
                  </p:nvPicPr>
                  <p:blipFill rotWithShape="1">
                    <a:blip r:embed="rId92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355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04" id="1721" name="Google Shape;1721;p71"/>
                    <p:cNvPicPr preferRelativeResize="0"/>
                    <p:nvPr/>
                  </p:nvPicPr>
                  <p:blipFill rotWithShape="1">
                    <a:blip r:embed="rId9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367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05" id="1722" name="Google Shape;1722;p71"/>
                    <p:cNvPicPr preferRelativeResize="0"/>
                    <p:nvPr/>
                  </p:nvPicPr>
                  <p:blipFill rotWithShape="1">
                    <a:blip r:embed="rId94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3792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06" id="1723" name="Google Shape;1723;p71"/>
                    <p:cNvPicPr preferRelativeResize="0"/>
                    <p:nvPr/>
                  </p:nvPicPr>
                  <p:blipFill rotWithShape="1">
                    <a:blip r:embed="rId95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3911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07" id="1724" name="Google Shape;1724;p71"/>
                    <p:cNvPicPr preferRelativeResize="0"/>
                    <p:nvPr/>
                  </p:nvPicPr>
                  <p:blipFill rotWithShape="1">
                    <a:blip r:embed="rId96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02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08" id="1725" name="Google Shape;1725;p71"/>
                    <p:cNvPicPr preferRelativeResize="0"/>
                    <p:nvPr/>
                  </p:nvPicPr>
                  <p:blipFill rotWithShape="1">
                    <a:blip r:embed="rId97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14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09" id="1726" name="Google Shape;1726;p71"/>
                    <p:cNvPicPr preferRelativeResize="0"/>
                    <p:nvPr/>
                  </p:nvPicPr>
                  <p:blipFill rotWithShape="1">
                    <a:blip r:embed="rId98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266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10" id="1727" name="Google Shape;1727;p71"/>
                    <p:cNvPicPr preferRelativeResize="0"/>
                    <p:nvPr/>
                  </p:nvPicPr>
                  <p:blipFill rotWithShape="1">
                    <a:blip r:embed="rId99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385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11" id="1728" name="Google Shape;1728;p71"/>
                    <p:cNvPicPr preferRelativeResize="0"/>
                    <p:nvPr/>
                  </p:nvPicPr>
                  <p:blipFill rotWithShape="1">
                    <a:blip r:embed="rId100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502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12" id="1729" name="Google Shape;1729;p71"/>
                    <p:cNvPicPr preferRelativeResize="0"/>
                    <p:nvPr/>
                  </p:nvPicPr>
                  <p:blipFill rotWithShape="1">
                    <a:blip r:embed="rId10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621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13" id="1730" name="Google Shape;1730;p71"/>
                    <p:cNvPicPr preferRelativeResize="0"/>
                    <p:nvPr/>
                  </p:nvPicPr>
                  <p:blipFill rotWithShape="1">
                    <a:blip r:embed="rId102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740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14" id="1731" name="Google Shape;1731;p71"/>
                    <p:cNvPicPr preferRelativeResize="0"/>
                    <p:nvPr/>
                  </p:nvPicPr>
                  <p:blipFill rotWithShape="1">
                    <a:blip r:embed="rId103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85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00" id="1732" name="Google Shape;1732;p71"/>
                    <p:cNvPicPr preferRelativeResize="0"/>
                    <p:nvPr/>
                  </p:nvPicPr>
                  <p:blipFill rotWithShape="1">
                    <a:blip r:embed="rId104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981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01" id="1733" name="Google Shape;1733;p71"/>
                    <p:cNvPicPr preferRelativeResize="0"/>
                    <p:nvPr/>
                  </p:nvPicPr>
                  <p:blipFill rotWithShape="1">
                    <a:blip r:embed="rId105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100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images_FVinCC780_002" id="1734" name="Google Shape;1734;p71"/>
                    <p:cNvPicPr preferRelativeResize="0"/>
                    <p:nvPr/>
                  </p:nvPicPr>
                  <p:blipFill rotWithShape="1">
                    <a:blip r:embed="rId106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521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735" name="Google Shape;1735;p71"/>
                  <p:cNvSpPr txBox="1"/>
                  <p:nvPr/>
                </p:nvSpPr>
                <p:spPr>
                  <a:xfrm>
                    <a:off x="5274" y="980"/>
                    <a:ext cx="214" cy="2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6800" lIns="90000" spcFirstLastPara="1" rIns="90000" wrap="square" tIns="46800">
                    <a:sp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-US" sz="1800">
                        <a:solidFill>
                          <a:srgbClr val="80808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…</a:t>
                    </a:r>
                    <a:endParaRPr b="1" sz="1800">
                      <a:solidFill>
                        <a:srgbClr val="80808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1736" name="Google Shape;1736;p71"/>
          <p:cNvGrpSpPr/>
          <p:nvPr/>
        </p:nvGrpSpPr>
        <p:grpSpPr>
          <a:xfrm>
            <a:off x="303840" y="2287588"/>
            <a:ext cx="3506160" cy="2817812"/>
            <a:chOff x="1723" y="-176"/>
            <a:chExt cx="1034" cy="831"/>
          </a:xfrm>
        </p:grpSpPr>
        <p:pic>
          <p:nvPicPr>
            <p:cNvPr descr="IFWN-sequence-035" id="1737" name="Google Shape;1737;p71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1723" y="-176"/>
              <a:ext cx="1034" cy="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8" name="Google Shape;1738;p71"/>
            <p:cNvSpPr/>
            <p:nvPr/>
          </p:nvSpPr>
          <p:spPr>
            <a:xfrm>
              <a:off x="2321" y="333"/>
              <a:ext cx="159" cy="159"/>
            </a:xfrm>
            <a:prstGeom prst="ellipse">
              <a:avLst/>
            </a:prstGeom>
            <a:noFill/>
            <a:ln cap="sq" cmpd="sng" w="15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71"/>
            <p:cNvSpPr/>
            <p:nvPr/>
          </p:nvSpPr>
          <p:spPr>
            <a:xfrm>
              <a:off x="2276" y="-30"/>
              <a:ext cx="113" cy="113"/>
            </a:xfrm>
            <a:prstGeom prst="ellipse">
              <a:avLst/>
            </a:prstGeom>
            <a:noFill/>
            <a:ln cap="sq" cmpd="sng" w="15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71"/>
            <p:cNvSpPr/>
            <p:nvPr/>
          </p:nvSpPr>
          <p:spPr>
            <a:xfrm>
              <a:off x="2367" y="424"/>
              <a:ext cx="91" cy="91"/>
            </a:xfrm>
            <a:prstGeom prst="ellipse">
              <a:avLst/>
            </a:prstGeom>
            <a:noFill/>
            <a:ln cap="sq" cmpd="sng" w="15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71"/>
            <p:cNvSpPr/>
            <p:nvPr/>
          </p:nvSpPr>
          <p:spPr>
            <a:xfrm>
              <a:off x="2208" y="197"/>
              <a:ext cx="204" cy="204"/>
            </a:xfrm>
            <a:prstGeom prst="ellipse">
              <a:avLst/>
            </a:prstGeom>
            <a:noFill/>
            <a:ln cap="sq" cmpd="sng" w="15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1"/>
            <p:cNvSpPr/>
            <p:nvPr/>
          </p:nvSpPr>
          <p:spPr>
            <a:xfrm>
              <a:off x="2231" y="61"/>
              <a:ext cx="159" cy="159"/>
            </a:xfrm>
            <a:prstGeom prst="ellipse">
              <a:avLst/>
            </a:prstGeom>
            <a:noFill/>
            <a:ln cap="sq" cmpd="sng" w="15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1"/>
            <p:cNvSpPr/>
            <p:nvPr/>
          </p:nvSpPr>
          <p:spPr>
            <a:xfrm>
              <a:off x="2114" y="383"/>
              <a:ext cx="136" cy="136"/>
            </a:xfrm>
            <a:prstGeom prst="ellipse">
              <a:avLst/>
            </a:prstGeom>
            <a:noFill/>
            <a:ln cap="sq" cmpd="sng" w="15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1"/>
            <p:cNvSpPr/>
            <p:nvPr/>
          </p:nvSpPr>
          <p:spPr>
            <a:xfrm>
              <a:off x="2344" y="197"/>
              <a:ext cx="91" cy="91"/>
            </a:xfrm>
            <a:prstGeom prst="ellipse">
              <a:avLst/>
            </a:prstGeom>
            <a:noFill/>
            <a:ln cap="sq" cmpd="sng" w="158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5" name="Google Shape;1745;p71"/>
          <p:cNvSpPr txBox="1"/>
          <p:nvPr/>
        </p:nvSpPr>
        <p:spPr>
          <a:xfrm>
            <a:off x="7748208" y="6534150"/>
            <a:ext cx="13195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B. Leibe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7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72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vocabularies: Issues</a:t>
            </a:r>
            <a:endParaRPr/>
          </a:p>
        </p:txBody>
      </p:sp>
      <p:sp>
        <p:nvSpPr>
          <p:cNvPr id="1753" name="Google Shape;1753;p72"/>
          <p:cNvSpPr txBox="1"/>
          <p:nvPr>
            <p:ph idx="1" type="body"/>
          </p:nvPr>
        </p:nvSpPr>
        <p:spPr>
          <a:xfrm>
            <a:off x="287862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How to choose vocabulary size?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Too small: visual words not representative of all patches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Too large: quantization artifacts, </a:t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overfitting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Computational efficiency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Vocabulary trees </a:t>
            </a:r>
            <a:br>
              <a:rPr lang="en-US"/>
            </a:br>
            <a:r>
              <a:rPr lang="en-US"/>
              <a:t>(Nister &amp; Stewenius, 2006)</a:t>
            </a:r>
            <a:endParaRPr/>
          </a:p>
        </p:txBody>
      </p:sp>
      <p:pic>
        <p:nvPicPr>
          <p:cNvPr id="1754" name="Google Shape;175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09" y="2743200"/>
            <a:ext cx="2906712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7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p" id="1761" name="Google Shape;1761;p73"/>
          <p:cNvPicPr preferRelativeResize="0"/>
          <p:nvPr/>
        </p:nvPicPr>
        <p:blipFill rotWithShape="1">
          <a:blip r:embed="rId3">
            <a:alphaModFix/>
          </a:blip>
          <a:srcRect b="47048" l="2948" r="66127" t="17174"/>
          <a:stretch/>
        </p:blipFill>
        <p:spPr>
          <a:xfrm>
            <a:off x="5715000" y="895350"/>
            <a:ext cx="29718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73"/>
          <p:cNvSpPr/>
          <p:nvPr/>
        </p:nvSpPr>
        <p:spPr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Image representation: </a:t>
            </a:r>
            <a:r>
              <a:rPr b="1"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histogram of codewords</a:t>
            </a:r>
            <a:endParaRPr b="1"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3" name="Google Shape;1763;p73"/>
          <p:cNvGrpSpPr/>
          <p:nvPr/>
        </p:nvGrpSpPr>
        <p:grpSpPr>
          <a:xfrm>
            <a:off x="1317625" y="5111750"/>
            <a:ext cx="6835775" cy="755650"/>
            <a:chOff x="2256" y="2544"/>
            <a:chExt cx="3202" cy="354"/>
          </a:xfrm>
        </p:grpSpPr>
        <p:pic>
          <p:nvPicPr>
            <p:cNvPr id="1764" name="Google Shape;1764;p73"/>
            <p:cNvPicPr preferRelativeResize="0"/>
            <p:nvPr/>
          </p:nvPicPr>
          <p:blipFill rotWithShape="1">
            <a:blip r:embed="rId4">
              <a:alphaModFix/>
            </a:blip>
            <a:srcRect b="47224" l="0" r="21556" t="46179"/>
            <a:stretch/>
          </p:blipFill>
          <p:spPr>
            <a:xfrm>
              <a:off x="2256" y="2688"/>
              <a:ext cx="2640" cy="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5" name="Google Shape;1765;p73"/>
            <p:cNvSpPr txBox="1"/>
            <p:nvPr/>
          </p:nvSpPr>
          <p:spPr>
            <a:xfrm>
              <a:off x="4944" y="2544"/>
              <a:ext cx="514" cy="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…..</a:t>
              </a:r>
              <a:endParaRPr/>
            </a:p>
          </p:txBody>
        </p:sp>
      </p:grpSp>
      <p:cxnSp>
        <p:nvCxnSpPr>
          <p:cNvPr id="1766" name="Google Shape;1766;p73"/>
          <p:cNvCxnSpPr/>
          <p:nvPr/>
        </p:nvCxnSpPr>
        <p:spPr>
          <a:xfrm>
            <a:off x="1066800" y="5105400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7" name="Google Shape;1767;p73"/>
          <p:cNvCxnSpPr/>
          <p:nvPr/>
        </p:nvCxnSpPr>
        <p:spPr>
          <a:xfrm rot="10800000">
            <a:off x="1066800" y="2286000"/>
            <a:ext cx="0" cy="281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8" name="Google Shape;1768;p73"/>
          <p:cNvSpPr/>
          <p:nvPr/>
        </p:nvSpPr>
        <p:spPr>
          <a:xfrm>
            <a:off x="1447800" y="4495800"/>
            <a:ext cx="228600" cy="6096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73"/>
          <p:cNvSpPr/>
          <p:nvPr/>
        </p:nvSpPr>
        <p:spPr>
          <a:xfrm>
            <a:off x="1905000" y="3352800"/>
            <a:ext cx="228600" cy="17526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73"/>
          <p:cNvSpPr/>
          <p:nvPr/>
        </p:nvSpPr>
        <p:spPr>
          <a:xfrm>
            <a:off x="2438400" y="3657600"/>
            <a:ext cx="228600" cy="14478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73"/>
          <p:cNvSpPr/>
          <p:nvPr/>
        </p:nvSpPr>
        <p:spPr>
          <a:xfrm>
            <a:off x="2971800" y="4800600"/>
            <a:ext cx="228600" cy="3048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73"/>
          <p:cNvSpPr/>
          <p:nvPr/>
        </p:nvSpPr>
        <p:spPr>
          <a:xfrm>
            <a:off x="3505200" y="2819400"/>
            <a:ext cx="228600" cy="22860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73"/>
          <p:cNvSpPr/>
          <p:nvPr/>
        </p:nvSpPr>
        <p:spPr>
          <a:xfrm>
            <a:off x="4038600" y="3962400"/>
            <a:ext cx="228600" cy="11430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73"/>
          <p:cNvSpPr/>
          <p:nvPr/>
        </p:nvSpPr>
        <p:spPr>
          <a:xfrm>
            <a:off x="4572000" y="3505200"/>
            <a:ext cx="228600" cy="16002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73"/>
          <p:cNvSpPr/>
          <p:nvPr/>
        </p:nvSpPr>
        <p:spPr>
          <a:xfrm>
            <a:off x="5029200" y="4267200"/>
            <a:ext cx="228600" cy="8382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73"/>
          <p:cNvSpPr/>
          <p:nvPr/>
        </p:nvSpPr>
        <p:spPr>
          <a:xfrm>
            <a:off x="5562600" y="3352800"/>
            <a:ext cx="228600" cy="17526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73"/>
          <p:cNvSpPr/>
          <p:nvPr/>
        </p:nvSpPr>
        <p:spPr>
          <a:xfrm>
            <a:off x="6096000" y="4648200"/>
            <a:ext cx="228600" cy="4572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73"/>
          <p:cNvSpPr/>
          <p:nvPr/>
        </p:nvSpPr>
        <p:spPr>
          <a:xfrm>
            <a:off x="6553200" y="3810000"/>
            <a:ext cx="228600" cy="1295400"/>
          </a:xfrm>
          <a:prstGeom prst="rect">
            <a:avLst/>
          </a:prstGeom>
          <a:solidFill>
            <a:srgbClr val="FF99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73"/>
          <p:cNvSpPr txBox="1"/>
          <p:nvPr/>
        </p:nvSpPr>
        <p:spPr>
          <a:xfrm rot="-5400000">
            <a:off x="6350" y="3651250"/>
            <a:ext cx="12985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</a:t>
            </a:r>
            <a:endParaRPr/>
          </a:p>
        </p:txBody>
      </p:sp>
      <p:sp>
        <p:nvSpPr>
          <p:cNvPr id="1780" name="Google Shape;1780;p73"/>
          <p:cNvSpPr txBox="1"/>
          <p:nvPr/>
        </p:nvSpPr>
        <p:spPr>
          <a:xfrm>
            <a:off x="3657600" y="5943600"/>
            <a:ext cx="1660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codewords</a:t>
            </a:r>
            <a:endParaRPr/>
          </a:p>
        </p:txBody>
      </p:sp>
      <p:sp>
        <p:nvSpPr>
          <p:cNvPr id="1781" name="Google Shape;1781;p7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74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classification</a:t>
            </a:r>
            <a:endParaRPr/>
          </a:p>
        </p:txBody>
      </p:sp>
      <p:sp>
        <p:nvSpPr>
          <p:cNvPr id="1788" name="Google Shape;1788;p74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Given the bag-of-features representations of images from different classes, learn a classifier using machine learning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9" name="Google Shape;1789;p74"/>
          <p:cNvGrpSpPr/>
          <p:nvPr/>
        </p:nvGrpSpPr>
        <p:grpSpPr>
          <a:xfrm>
            <a:off x="228600" y="3505200"/>
            <a:ext cx="8763000" cy="2209800"/>
            <a:chOff x="144" y="1776"/>
            <a:chExt cx="5520" cy="1392"/>
          </a:xfrm>
        </p:grpSpPr>
        <p:sp>
          <p:nvSpPr>
            <p:cNvPr id="1790" name="Google Shape;1790;p74"/>
            <p:cNvSpPr/>
            <p:nvPr/>
          </p:nvSpPr>
          <p:spPr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4"/>
            <p:cNvSpPr/>
            <p:nvPr/>
          </p:nvSpPr>
          <p:spPr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74"/>
            <p:cNvSpPr/>
            <p:nvPr/>
          </p:nvSpPr>
          <p:spPr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74"/>
            <p:cNvSpPr/>
            <p:nvPr/>
          </p:nvSpPr>
          <p:spPr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74"/>
            <p:cNvSpPr/>
            <p:nvPr/>
          </p:nvSpPr>
          <p:spPr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74"/>
            <p:cNvSpPr/>
            <p:nvPr/>
          </p:nvSpPr>
          <p:spPr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74"/>
            <p:cNvSpPr/>
            <p:nvPr/>
          </p:nvSpPr>
          <p:spPr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74"/>
            <p:cNvSpPr/>
            <p:nvPr/>
          </p:nvSpPr>
          <p:spPr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74"/>
            <p:cNvSpPr/>
            <p:nvPr/>
          </p:nvSpPr>
          <p:spPr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cap="flat" cmpd="sng" w="12700">
              <a:solidFill>
                <a:srgbClr val="5D483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74"/>
            <p:cNvSpPr/>
            <p:nvPr/>
          </p:nvSpPr>
          <p:spPr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cap="flat" cmpd="sng" w="12700">
              <a:solidFill>
                <a:srgbClr val="5D483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74"/>
            <p:cNvSpPr/>
            <p:nvPr/>
          </p:nvSpPr>
          <p:spPr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cap="flat" cmpd="sng" w="12700">
              <a:solidFill>
                <a:srgbClr val="5D483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74"/>
            <p:cNvSpPr/>
            <p:nvPr/>
          </p:nvSpPr>
          <p:spPr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cap="flat" cmpd="sng" w="12700">
              <a:solidFill>
                <a:srgbClr val="5D483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02" name="Google Shape;1802;p74"/>
            <p:cNvCxnSpPr/>
            <p:nvPr/>
          </p:nvCxnSpPr>
          <p:spPr>
            <a:xfrm>
              <a:off x="144" y="2905"/>
              <a:ext cx="158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03" name="Google Shape;1803;p74"/>
            <p:cNvCxnSpPr/>
            <p:nvPr/>
          </p:nvCxnSpPr>
          <p:spPr>
            <a:xfrm rot="10800000">
              <a:off x="144" y="1801"/>
              <a:ext cx="0" cy="110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ermine" id="1804" name="Google Shape;1804;p74"/>
            <p:cNvPicPr preferRelativeResize="0"/>
            <p:nvPr/>
          </p:nvPicPr>
          <p:blipFill rotWithShape="1">
            <a:blip r:embed="rId3">
              <a:alphaModFix/>
            </a:blip>
            <a:srcRect b="76851" l="50569" r="37726" t="17148"/>
            <a:stretch/>
          </p:blipFill>
          <p:spPr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1805" name="Google Shape;1805;p74"/>
            <p:cNvPicPr preferRelativeResize="0"/>
            <p:nvPr/>
          </p:nvPicPr>
          <p:blipFill rotWithShape="1">
            <a:blip r:embed="rId4">
              <a:alphaModFix/>
            </a:blip>
            <a:srcRect b="54236" l="19999" r="55000" t="0"/>
            <a:stretch/>
          </p:blipFill>
          <p:spPr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1806" name="Google Shape;1806;p74"/>
            <p:cNvPicPr preferRelativeResize="0"/>
            <p:nvPr/>
          </p:nvPicPr>
          <p:blipFill rotWithShape="1">
            <a:blip r:embed="rId3">
              <a:alphaModFix/>
            </a:blip>
            <a:srcRect b="71706" l="49399" r="38898" t="22293"/>
            <a:stretch/>
          </p:blipFill>
          <p:spPr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07" name="Google Shape;1807;p74"/>
            <p:cNvCxnSpPr/>
            <p:nvPr/>
          </p:nvCxnSpPr>
          <p:spPr>
            <a:xfrm>
              <a:off x="4080" y="2905"/>
              <a:ext cx="158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08" name="Google Shape;1808;p74"/>
            <p:cNvCxnSpPr/>
            <p:nvPr/>
          </p:nvCxnSpPr>
          <p:spPr>
            <a:xfrm rot="10800000">
              <a:off x="4080" y="1801"/>
              <a:ext cx="0" cy="110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09" name="Google Shape;1809;p74"/>
            <p:cNvCxnSpPr/>
            <p:nvPr/>
          </p:nvCxnSpPr>
          <p:spPr>
            <a:xfrm>
              <a:off x="2160" y="2928"/>
              <a:ext cx="1584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10" name="Google Shape;1810;p74"/>
            <p:cNvCxnSpPr/>
            <p:nvPr/>
          </p:nvCxnSpPr>
          <p:spPr>
            <a:xfrm rot="10800000">
              <a:off x="2160" y="1824"/>
              <a:ext cx="0" cy="1104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violin" id="1811" name="Google Shape;1811;p74"/>
            <p:cNvPicPr preferRelativeResize="0"/>
            <p:nvPr/>
          </p:nvPicPr>
          <p:blipFill rotWithShape="1">
            <a:blip r:embed="rId5">
              <a:alphaModFix/>
            </a:blip>
            <a:srcRect b="0" l="0" r="0" t="76232"/>
            <a:stretch/>
          </p:blipFill>
          <p:spPr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1812" name="Google Shape;1812;p74"/>
            <p:cNvPicPr preferRelativeResize="0"/>
            <p:nvPr/>
          </p:nvPicPr>
          <p:blipFill rotWithShape="1">
            <a:blip r:embed="rId3">
              <a:alphaModFix/>
            </a:blip>
            <a:srcRect b="76851" l="50569" r="37726" t="17148"/>
            <a:stretch/>
          </p:blipFill>
          <p:spPr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1813" name="Google Shape;1813;p74"/>
            <p:cNvPicPr preferRelativeResize="0"/>
            <p:nvPr/>
          </p:nvPicPr>
          <p:blipFill rotWithShape="1">
            <a:blip r:embed="rId4">
              <a:alphaModFix/>
            </a:blip>
            <a:srcRect b="54236" l="19999" r="55000" t="0"/>
            <a:stretch/>
          </p:blipFill>
          <p:spPr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1814" name="Google Shape;1814;p74"/>
            <p:cNvPicPr preferRelativeResize="0"/>
            <p:nvPr/>
          </p:nvPicPr>
          <p:blipFill rotWithShape="1">
            <a:blip r:embed="rId3">
              <a:alphaModFix/>
            </a:blip>
            <a:srcRect b="71706" l="49399" r="38898" t="22293"/>
            <a:stretch/>
          </p:blipFill>
          <p:spPr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1815" name="Google Shape;1815;p74"/>
            <p:cNvPicPr preferRelativeResize="0"/>
            <p:nvPr/>
          </p:nvPicPr>
          <p:blipFill rotWithShape="1">
            <a:blip r:embed="rId5">
              <a:alphaModFix/>
            </a:blip>
            <a:srcRect b="0" l="0" r="0" t="76232"/>
            <a:stretch/>
          </p:blipFill>
          <p:spPr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1816" name="Google Shape;1816;p74"/>
            <p:cNvPicPr preferRelativeResize="0"/>
            <p:nvPr/>
          </p:nvPicPr>
          <p:blipFill rotWithShape="1">
            <a:blip r:embed="rId3">
              <a:alphaModFix/>
            </a:blip>
            <a:srcRect b="76851" l="50569" r="37726" t="17148"/>
            <a:stretch/>
          </p:blipFill>
          <p:spPr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cycle" id="1817" name="Google Shape;1817;p74"/>
            <p:cNvPicPr preferRelativeResize="0"/>
            <p:nvPr/>
          </p:nvPicPr>
          <p:blipFill rotWithShape="1">
            <a:blip r:embed="rId4">
              <a:alphaModFix/>
            </a:blip>
            <a:srcRect b="54236" l="19999" r="55000" t="0"/>
            <a:stretch/>
          </p:blipFill>
          <p:spPr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rmine" id="1818" name="Google Shape;1818;p74"/>
            <p:cNvPicPr preferRelativeResize="0"/>
            <p:nvPr/>
          </p:nvPicPr>
          <p:blipFill rotWithShape="1">
            <a:blip r:embed="rId3">
              <a:alphaModFix/>
            </a:blip>
            <a:srcRect b="71706" l="49399" r="38898" t="22293"/>
            <a:stretch/>
          </p:blipFill>
          <p:spPr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olin" id="1819" name="Google Shape;1819;p74"/>
            <p:cNvPicPr preferRelativeResize="0"/>
            <p:nvPr/>
          </p:nvPicPr>
          <p:blipFill rotWithShape="1">
            <a:blip r:embed="rId5">
              <a:alphaModFix/>
            </a:blip>
            <a:srcRect b="0" l="0" r="0" t="76232"/>
            <a:stretch/>
          </p:blipFill>
          <p:spPr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0" name="Google Shape;1820;p7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Documents and Settings\Derek Hoiem\My Documents\Classes\Spring10 - Computer Vision\figs\child_in_field_shuffled1.png" id="1826" name="Google Shape;182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5" y="3352800"/>
            <a:ext cx="3051175" cy="201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75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But what about layout?</a:t>
            </a:r>
            <a:endParaRPr/>
          </a:p>
        </p:txBody>
      </p:sp>
      <p:pic>
        <p:nvPicPr>
          <p:cNvPr descr="C:\Documents and Settings\Derek Hoiem\My Documents\Classes\Spring10 - Computer Vision\figs\child_in_field.png" id="1828" name="Google Shape;182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6413" y="1219200"/>
            <a:ext cx="3049587" cy="201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Derek Hoiem\My Documents\Classes\Spring10 - Computer Vision\figs\child_in_field_shuffled2.png" id="1829" name="Google Shape;182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3322638"/>
            <a:ext cx="3051175" cy="201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6600" y="3352800"/>
            <a:ext cx="2590800" cy="20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75"/>
          <p:cNvSpPr txBox="1"/>
          <p:nvPr/>
        </p:nvSpPr>
        <p:spPr>
          <a:xfrm>
            <a:off x="914400" y="6096000"/>
            <a:ext cx="70818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of these images have the same color histogram</a:t>
            </a:r>
            <a:endParaRPr/>
          </a:p>
        </p:txBody>
      </p:sp>
      <p:sp>
        <p:nvSpPr>
          <p:cNvPr id="1832" name="Google Shape;1832;p7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76"/>
          <p:cNvSpPr txBox="1"/>
          <p:nvPr>
            <p:ph type="title"/>
          </p:nvPr>
        </p:nvSpPr>
        <p:spPr>
          <a:xfrm>
            <a:off x="457200" y="-1552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Spatial pyramid representation</a:t>
            </a:r>
            <a:endParaRPr/>
          </a:p>
        </p:txBody>
      </p:sp>
      <p:sp>
        <p:nvSpPr>
          <p:cNvPr id="1839" name="Google Shape;1839;p76"/>
          <p:cNvSpPr txBox="1"/>
          <p:nvPr>
            <p:ph idx="1" type="body"/>
          </p:nvPr>
        </p:nvSpPr>
        <p:spPr>
          <a:xfrm>
            <a:off x="177799" y="914400"/>
            <a:ext cx="8839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Extension of a bag of features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Locally orderless representation at several levels of resolution</a:t>
            </a:r>
            <a:endParaRPr/>
          </a:p>
        </p:txBody>
      </p:sp>
      <p:pic>
        <p:nvPicPr>
          <p:cNvPr descr="burma_bagan" id="1840" name="Google Shape;184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6413" y="1600200"/>
            <a:ext cx="3114675" cy="227488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841" name="Google Shape;1841;p76"/>
          <p:cNvGrpSpPr/>
          <p:nvPr/>
        </p:nvGrpSpPr>
        <p:grpSpPr>
          <a:xfrm>
            <a:off x="685800" y="3857487"/>
            <a:ext cx="2375411" cy="2435363"/>
            <a:chOff x="240" y="2430"/>
            <a:chExt cx="1496" cy="1534"/>
          </a:xfrm>
        </p:grpSpPr>
        <p:pic>
          <p:nvPicPr>
            <p:cNvPr descr="texton_ind_0" id="1842" name="Google Shape;1842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" y="2748"/>
              <a:ext cx="1258" cy="1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3" name="Google Shape;1843;p76"/>
            <p:cNvSpPr/>
            <p:nvPr/>
          </p:nvSpPr>
          <p:spPr>
            <a:xfrm rot="2426846">
              <a:off x="1482" y="2477"/>
              <a:ext cx="217" cy="195"/>
            </a:xfrm>
            <a:prstGeom prst="downArrow">
              <a:avLst>
                <a:gd fmla="val 50000" name="adj1"/>
                <a:gd fmla="val 25000" name="adj2"/>
              </a:avLst>
            </a:prstGeom>
            <a:solidFill>
              <a:srgbClr val="FFCC99"/>
            </a:solidFill>
            <a:ln cap="flat" cmpd="sng" w="9525">
              <a:solidFill>
                <a:srgbClr val="FF6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76"/>
            <p:cNvSpPr txBox="1"/>
            <p:nvPr/>
          </p:nvSpPr>
          <p:spPr>
            <a:xfrm>
              <a:off x="642" y="3772"/>
              <a:ext cx="439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level 0</a:t>
              </a:r>
              <a:endParaRPr/>
            </a:p>
          </p:txBody>
        </p:sp>
      </p:grpSp>
      <p:sp>
        <p:nvSpPr>
          <p:cNvPr id="1845" name="Google Shape;1845;p76"/>
          <p:cNvSpPr txBox="1"/>
          <p:nvPr/>
        </p:nvSpPr>
        <p:spPr>
          <a:xfrm>
            <a:off x="3083679" y="6477000"/>
            <a:ext cx="30274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Lazebnik, Schmid &amp; Ponce (CVPR 2006)</a:t>
            </a:r>
            <a:endParaRPr/>
          </a:p>
        </p:txBody>
      </p:sp>
      <p:sp>
        <p:nvSpPr>
          <p:cNvPr id="1846" name="Google Shape;1846;p7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n_ind_0" id="1852" name="Google Shape;185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4362450"/>
            <a:ext cx="1997075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rma_bagan" id="1853" name="Google Shape;1853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6413" y="1600200"/>
            <a:ext cx="3114675" cy="227488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854" name="Google Shape;1854;p77"/>
          <p:cNvCxnSpPr/>
          <p:nvPr/>
        </p:nvCxnSpPr>
        <p:spPr>
          <a:xfrm>
            <a:off x="4603750" y="1600200"/>
            <a:ext cx="0" cy="227488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p77"/>
          <p:cNvCxnSpPr/>
          <p:nvPr/>
        </p:nvCxnSpPr>
        <p:spPr>
          <a:xfrm>
            <a:off x="3046413" y="2732088"/>
            <a:ext cx="3114675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77"/>
          <p:cNvSpPr/>
          <p:nvPr/>
        </p:nvSpPr>
        <p:spPr>
          <a:xfrm rot="2426846">
            <a:off x="2657475" y="3932238"/>
            <a:ext cx="344488" cy="309562"/>
          </a:xfrm>
          <a:prstGeom prst="downArrow">
            <a:avLst>
              <a:gd fmla="val 50000" name="adj1"/>
              <a:gd fmla="val 25000" name="adj2"/>
            </a:avLst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77"/>
          <p:cNvSpPr txBox="1"/>
          <p:nvPr/>
        </p:nvSpPr>
        <p:spPr>
          <a:xfrm>
            <a:off x="1323975" y="5988050"/>
            <a:ext cx="69691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level 0</a:t>
            </a:r>
            <a:endParaRPr/>
          </a:p>
        </p:txBody>
      </p:sp>
      <p:grpSp>
        <p:nvGrpSpPr>
          <p:cNvPr id="1858" name="Google Shape;1858;p77"/>
          <p:cNvGrpSpPr/>
          <p:nvPr/>
        </p:nvGrpSpPr>
        <p:grpSpPr>
          <a:xfrm>
            <a:off x="3587750" y="3967163"/>
            <a:ext cx="2017713" cy="2322512"/>
            <a:chOff x="2068" y="2499"/>
            <a:chExt cx="1271" cy="1463"/>
          </a:xfrm>
        </p:grpSpPr>
        <p:grpSp>
          <p:nvGrpSpPr>
            <p:cNvPr id="1859" name="Google Shape;1859;p77"/>
            <p:cNvGrpSpPr/>
            <p:nvPr/>
          </p:nvGrpSpPr>
          <p:grpSpPr>
            <a:xfrm>
              <a:off x="2068" y="2750"/>
              <a:ext cx="1271" cy="1014"/>
              <a:chOff x="1968" y="2812"/>
              <a:chExt cx="1680" cy="1316"/>
            </a:xfrm>
          </p:grpSpPr>
          <p:pic>
            <p:nvPicPr>
              <p:cNvPr descr="texton_ind_1_1" id="1860" name="Google Shape;1860;p7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968" y="3485"/>
                <a:ext cx="816" cy="6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1_2" id="1861" name="Google Shape;1861;p7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968" y="2812"/>
                <a:ext cx="816" cy="6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1_3" id="1862" name="Google Shape;1862;p7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832" y="2812"/>
                <a:ext cx="816" cy="6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1_4" id="1863" name="Google Shape;1863;p7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832" y="3485"/>
                <a:ext cx="816" cy="6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64" name="Google Shape;1864;p77"/>
            <p:cNvSpPr/>
            <p:nvPr/>
          </p:nvSpPr>
          <p:spPr>
            <a:xfrm>
              <a:off x="2589" y="2499"/>
              <a:ext cx="217" cy="194"/>
            </a:xfrm>
            <a:prstGeom prst="downArrow">
              <a:avLst>
                <a:gd fmla="val 50000" name="adj1"/>
                <a:gd fmla="val 25000" name="adj2"/>
              </a:avLst>
            </a:prstGeom>
            <a:solidFill>
              <a:srgbClr val="FFCC99"/>
            </a:solidFill>
            <a:ln cap="flat" cmpd="sng" w="9525">
              <a:solidFill>
                <a:srgbClr val="FF6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77"/>
            <p:cNvSpPr txBox="1"/>
            <p:nvPr/>
          </p:nvSpPr>
          <p:spPr>
            <a:xfrm>
              <a:off x="2482" y="3770"/>
              <a:ext cx="439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level 1</a:t>
              </a:r>
              <a:endParaRPr/>
            </a:p>
          </p:txBody>
        </p:sp>
      </p:grpSp>
      <p:sp>
        <p:nvSpPr>
          <p:cNvPr id="1866" name="Google Shape;1866;p77"/>
          <p:cNvSpPr txBox="1"/>
          <p:nvPr/>
        </p:nvSpPr>
        <p:spPr>
          <a:xfrm>
            <a:off x="3085267" y="6477000"/>
            <a:ext cx="30274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Lazebnik, Schmid &amp; Ponce (CVPR 2006)</a:t>
            </a:r>
            <a:endParaRPr/>
          </a:p>
        </p:txBody>
      </p:sp>
      <p:sp>
        <p:nvSpPr>
          <p:cNvPr id="1867" name="Google Shape;1867;p77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77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9" name="Google Shape;1869;p77"/>
          <p:cNvSpPr txBox="1"/>
          <p:nvPr/>
        </p:nvSpPr>
        <p:spPr>
          <a:xfrm>
            <a:off x="457200" y="-1552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Spatial pyramid representation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77"/>
          <p:cNvSpPr txBox="1"/>
          <p:nvPr/>
        </p:nvSpPr>
        <p:spPr>
          <a:xfrm>
            <a:off x="152400" y="759399"/>
            <a:ext cx="8839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Extension of a bag of features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Locally orderless representation at several levels of resolution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7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on_ind_0" id="1877" name="Google Shape;187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4362450"/>
            <a:ext cx="1997075" cy="161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8" name="Google Shape;1878;p78"/>
          <p:cNvGrpSpPr/>
          <p:nvPr/>
        </p:nvGrpSpPr>
        <p:grpSpPr>
          <a:xfrm>
            <a:off x="3587750" y="4365625"/>
            <a:ext cx="2017713" cy="1609725"/>
            <a:chOff x="1968" y="2812"/>
            <a:chExt cx="1680" cy="1316"/>
          </a:xfrm>
        </p:grpSpPr>
        <p:pic>
          <p:nvPicPr>
            <p:cNvPr descr="texton_ind_1_1" id="1879" name="Google Shape;1879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68" y="3485"/>
              <a:ext cx="816" cy="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xton_ind_1_2" id="1880" name="Google Shape;1880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68" y="2812"/>
              <a:ext cx="816" cy="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xton_ind_1_3" id="1881" name="Google Shape;188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32" y="2812"/>
              <a:ext cx="816" cy="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xton_ind_1_4" id="1882" name="Google Shape;1882;p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32" y="3485"/>
              <a:ext cx="816" cy="6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3" name="Google Shape;1883;p78"/>
          <p:cNvSpPr/>
          <p:nvPr/>
        </p:nvSpPr>
        <p:spPr>
          <a:xfrm>
            <a:off x="4414838" y="3967163"/>
            <a:ext cx="344487" cy="307975"/>
          </a:xfrm>
          <a:prstGeom prst="downArrow">
            <a:avLst>
              <a:gd fmla="val 50000" name="adj1"/>
              <a:gd fmla="val 25000" name="adj2"/>
            </a:avLst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urma_bagan" id="1884" name="Google Shape;1884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6413" y="1600200"/>
            <a:ext cx="3114675" cy="2274888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885" name="Google Shape;1885;p78"/>
          <p:cNvGrpSpPr/>
          <p:nvPr/>
        </p:nvGrpSpPr>
        <p:grpSpPr>
          <a:xfrm>
            <a:off x="3048000" y="1600200"/>
            <a:ext cx="3114675" cy="2274888"/>
            <a:chOff x="1488" y="480"/>
            <a:chExt cx="2784" cy="1929"/>
          </a:xfrm>
        </p:grpSpPr>
        <p:cxnSp>
          <p:nvCxnSpPr>
            <p:cNvPr id="1886" name="Google Shape;1886;p78"/>
            <p:cNvCxnSpPr/>
            <p:nvPr/>
          </p:nvCxnSpPr>
          <p:spPr>
            <a:xfrm>
              <a:off x="2880" y="480"/>
              <a:ext cx="0" cy="1929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7" name="Google Shape;1887;p78"/>
            <p:cNvCxnSpPr/>
            <p:nvPr/>
          </p:nvCxnSpPr>
          <p:spPr>
            <a:xfrm>
              <a:off x="1488" y="1440"/>
              <a:ext cx="278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8" name="Google Shape;1888;p78"/>
            <p:cNvCxnSpPr/>
            <p:nvPr/>
          </p:nvCxnSpPr>
          <p:spPr>
            <a:xfrm>
              <a:off x="1488" y="960"/>
              <a:ext cx="278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9" name="Google Shape;1889;p78"/>
            <p:cNvCxnSpPr/>
            <p:nvPr/>
          </p:nvCxnSpPr>
          <p:spPr>
            <a:xfrm>
              <a:off x="1488" y="1920"/>
              <a:ext cx="2784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0" name="Google Shape;1890;p78"/>
            <p:cNvCxnSpPr/>
            <p:nvPr/>
          </p:nvCxnSpPr>
          <p:spPr>
            <a:xfrm>
              <a:off x="2176" y="480"/>
              <a:ext cx="0" cy="1929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1" name="Google Shape;1891;p78"/>
            <p:cNvCxnSpPr/>
            <p:nvPr/>
          </p:nvCxnSpPr>
          <p:spPr>
            <a:xfrm>
              <a:off x="3570" y="480"/>
              <a:ext cx="0" cy="1929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2" name="Google Shape;1892;p78"/>
          <p:cNvSpPr/>
          <p:nvPr/>
        </p:nvSpPr>
        <p:spPr>
          <a:xfrm rot="2426846">
            <a:off x="2657475" y="3932238"/>
            <a:ext cx="344488" cy="309562"/>
          </a:xfrm>
          <a:prstGeom prst="downArrow">
            <a:avLst>
              <a:gd fmla="val 50000" name="adj1"/>
              <a:gd fmla="val 25000" name="adj2"/>
            </a:avLst>
          </a:prstGeom>
          <a:solidFill>
            <a:srgbClr val="FFCC99"/>
          </a:solidFill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78"/>
          <p:cNvSpPr txBox="1"/>
          <p:nvPr/>
        </p:nvSpPr>
        <p:spPr>
          <a:xfrm>
            <a:off x="1323975" y="5988050"/>
            <a:ext cx="69691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level 0</a:t>
            </a:r>
            <a:endParaRPr/>
          </a:p>
        </p:txBody>
      </p:sp>
      <p:sp>
        <p:nvSpPr>
          <p:cNvPr id="1894" name="Google Shape;1894;p78"/>
          <p:cNvSpPr txBox="1"/>
          <p:nvPr/>
        </p:nvSpPr>
        <p:spPr>
          <a:xfrm>
            <a:off x="4244975" y="5984875"/>
            <a:ext cx="69691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level 1</a:t>
            </a:r>
            <a:endParaRPr/>
          </a:p>
        </p:txBody>
      </p:sp>
      <p:grpSp>
        <p:nvGrpSpPr>
          <p:cNvPr id="1895" name="Google Shape;1895;p78"/>
          <p:cNvGrpSpPr/>
          <p:nvPr/>
        </p:nvGrpSpPr>
        <p:grpSpPr>
          <a:xfrm>
            <a:off x="6121617" y="3846855"/>
            <a:ext cx="2412783" cy="2442820"/>
            <a:chOff x="3768" y="2960"/>
            <a:chExt cx="1450" cy="1340"/>
          </a:xfrm>
        </p:grpSpPr>
        <p:grpSp>
          <p:nvGrpSpPr>
            <p:cNvPr id="1896" name="Google Shape;1896;p78"/>
            <p:cNvGrpSpPr/>
            <p:nvPr/>
          </p:nvGrpSpPr>
          <p:grpSpPr>
            <a:xfrm>
              <a:off x="4005" y="3245"/>
              <a:ext cx="1213" cy="883"/>
              <a:chOff x="3792" y="2812"/>
              <a:chExt cx="1680" cy="1316"/>
            </a:xfrm>
          </p:grpSpPr>
          <p:pic>
            <p:nvPicPr>
              <p:cNvPr descr="texton_ind_2_1" id="1897" name="Google Shape;1897;p7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792" y="2812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2" id="1898" name="Google Shape;1898;p7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224" y="3153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3" id="1899" name="Google Shape;1899;p7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656" y="2812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4" id="1900" name="Google Shape;1900;p7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088" y="2817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5" id="1901" name="Google Shape;1901;p7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3792" y="3153"/>
                <a:ext cx="384" cy="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6" id="1902" name="Google Shape;1902;p7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224" y="2812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7" id="1903" name="Google Shape;1903;p78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088" y="3153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8" id="1904" name="Google Shape;1904;p78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 flipH="1" rot="10800000">
                <a:off x="4656" y="3153"/>
                <a:ext cx="384" cy="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9" id="1905" name="Google Shape;1905;p78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3792" y="3489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10" id="1906" name="Google Shape;1906;p78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0"/>
              <a:stretch/>
            </p:blipFill>
            <p:spPr>
              <a:xfrm>
                <a:off x="4656" y="3825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11" id="1907" name="Google Shape;1907;p78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4656" y="3489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12" id="1908" name="Google Shape;1908;p78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4224" y="3489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13" id="1909" name="Google Shape;1909;p78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3800" y="3831"/>
                <a:ext cx="376" cy="2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14" id="1910" name="Google Shape;1910;p78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4224" y="3825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15" id="1911" name="Google Shape;1911;p78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088" y="3825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exton_ind_2_16" id="1912" name="Google Shape;1912;p78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>
                <a:off x="5088" y="3489"/>
                <a:ext cx="384" cy="3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13" name="Google Shape;1913;p78"/>
            <p:cNvSpPr/>
            <p:nvPr/>
          </p:nvSpPr>
          <p:spPr>
            <a:xfrm flipH="1" rot="-2426846">
              <a:off x="3798" y="3007"/>
              <a:ext cx="207" cy="170"/>
            </a:xfrm>
            <a:prstGeom prst="downArrow">
              <a:avLst>
                <a:gd fmla="val 50000" name="adj1"/>
                <a:gd fmla="val 25000" name="adj2"/>
              </a:avLst>
            </a:prstGeom>
            <a:solidFill>
              <a:srgbClr val="FFCC99"/>
            </a:solidFill>
            <a:ln cap="flat" cmpd="sng" w="9525">
              <a:solidFill>
                <a:srgbClr val="FF66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78"/>
            <p:cNvSpPr txBox="1"/>
            <p:nvPr/>
          </p:nvSpPr>
          <p:spPr>
            <a:xfrm>
              <a:off x="4389" y="4133"/>
              <a:ext cx="419" cy="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level 2</a:t>
              </a:r>
              <a:endParaRPr/>
            </a:p>
          </p:txBody>
        </p:sp>
      </p:grpSp>
      <p:sp>
        <p:nvSpPr>
          <p:cNvPr id="1915" name="Google Shape;1915;p78"/>
          <p:cNvSpPr txBox="1"/>
          <p:nvPr/>
        </p:nvSpPr>
        <p:spPr>
          <a:xfrm>
            <a:off x="3082092" y="6477000"/>
            <a:ext cx="30274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Lazebnik, Schmid &amp; Ponce (CVPR 2006)</a:t>
            </a:r>
            <a:endParaRPr/>
          </a:p>
        </p:txBody>
      </p:sp>
      <p:sp>
        <p:nvSpPr>
          <p:cNvPr id="1916" name="Google Shape;1916;p78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7" name="Google Shape;1917;p78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78"/>
          <p:cNvSpPr txBox="1"/>
          <p:nvPr/>
        </p:nvSpPr>
        <p:spPr>
          <a:xfrm>
            <a:off x="457200" y="-1552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Spatial pyramid representation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78"/>
          <p:cNvSpPr txBox="1"/>
          <p:nvPr/>
        </p:nvSpPr>
        <p:spPr>
          <a:xfrm>
            <a:off x="152400" y="759399"/>
            <a:ext cx="8839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Extension of a bag of features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Locally orderless representation at several levels of resolution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7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79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Finale</a:t>
            </a:r>
            <a:endParaRPr/>
          </a:p>
        </p:txBody>
      </p:sp>
      <p:sp>
        <p:nvSpPr>
          <p:cNvPr id="1926" name="Google Shape;1926;p79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Describing images or image patches is very important for matching and recognition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SIFT descriptor was invented in 1999 and is still very heavily used.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Other descriptors are also available, some much simpler, but less powerful.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Texture and shape descriptors are also useful.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Bag-of-words is a handy technique borrowed from text retrieval. Lots of people use it to compare images or regions.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Sivic developed a video frame retrieval system using this method, called it Video Google.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The spatial pyramid allows us to describe an image as a whole and over its parts at multiple levels.</a:t>
            </a:r>
            <a:endParaRPr/>
          </a:p>
        </p:txBody>
      </p:sp>
      <p:sp>
        <p:nvSpPr>
          <p:cNvPr id="1927" name="Google Shape;1927;p7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Invariance vs. discriminability</a:t>
            </a:r>
            <a:endParaRPr/>
          </a:p>
        </p:txBody>
      </p:sp>
      <p:sp>
        <p:nvSpPr>
          <p:cNvPr id="345" name="Google Shape;345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Invariance: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Descriptor shouldn’t change even if image is transformed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Discriminability: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Descriptor should be highly unique for each point</a:t>
            </a:r>
            <a:endParaRPr/>
          </a:p>
        </p:txBody>
      </p:sp>
      <p:sp>
        <p:nvSpPr>
          <p:cNvPr id="346" name="Google Shape;34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80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Thực hành</a:t>
            </a:r>
            <a:endParaRPr/>
          </a:p>
        </p:txBody>
      </p:sp>
      <p:sp>
        <p:nvSpPr>
          <p:cNvPr id="1933" name="Google Shape;1933;p80"/>
          <p:cNvSpPr txBox="1"/>
          <p:nvPr>
            <p:ph idx="1" type="body"/>
          </p:nvPr>
        </p:nvSpPr>
        <p:spPr>
          <a:xfrm>
            <a:off x="685800" y="9525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1.Vẽ hình minh họa kết quả xác định các keypoints và descriptor cho các ảnh: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	butterfly.jpg, home.jpg, simple.jpg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Với các phương pháp:</a:t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BRIEF và ORB</a:t>
            </a:r>
            <a:endParaRPr/>
          </a:p>
        </p:txBody>
      </p:sp>
      <p:sp>
        <p:nvSpPr>
          <p:cNvPr id="1934" name="Google Shape;1934;p8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935" name="Google Shape;193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075" y="3249503"/>
            <a:ext cx="3371850" cy="267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81"/>
          <p:cNvSpPr txBox="1"/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Thực hành</a:t>
            </a:r>
            <a:endParaRPr/>
          </a:p>
        </p:txBody>
      </p:sp>
      <p:sp>
        <p:nvSpPr>
          <p:cNvPr id="1941" name="Google Shape;1941;p81"/>
          <p:cNvSpPr txBox="1"/>
          <p:nvPr>
            <p:ph idx="1" type="body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2. Feature Matching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Brute-Force Matching with BRIEF/ORB Descriptors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FLANN  with BRIEF/ORB Descriptors</a:t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571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Cho ảnh: left.jpg và right.jpg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Ví dụ: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42" name="Google Shape;1942;p8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943" name="Google Shape;194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75" y="3543300"/>
            <a:ext cx="5151188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Invariance</a:t>
            </a:r>
            <a:endParaRPr/>
          </a:p>
        </p:txBody>
      </p:sp>
      <p:sp>
        <p:nvSpPr>
          <p:cNvPr id="352" name="Google Shape;352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Most feature descriptors are designed to be invariant to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Translation, 2D rotation, scale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can usually also handle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Limited 3D rotations (SIFT works up to about 60 degrees)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Limited affine transformations (some are fully affine invariant)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Limited illumination/contrast changes</a:t>
            </a:r>
            <a:endParaRPr/>
          </a:p>
        </p:txBody>
      </p:sp>
      <p:sp>
        <p:nvSpPr>
          <p:cNvPr id="353" name="Google Shape;3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2011-03-15T23:32:41Z</dcterms:created>
  <dc:creator>Larry Zitnick</dc:creator>
</cp:coreProperties>
</file>